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0" r:id="rId3"/>
    <p:sldId id="257" r:id="rId4"/>
    <p:sldId id="258" r:id="rId5"/>
    <p:sldId id="267" r:id="rId6"/>
    <p:sldId id="261" r:id="rId7"/>
    <p:sldId id="273" r:id="rId8"/>
    <p:sldId id="262" r:id="rId9"/>
    <p:sldId id="264" r:id="rId10"/>
    <p:sldId id="263" r:id="rId11"/>
    <p:sldId id="266" r:id="rId12"/>
    <p:sldId id="274" r:id="rId13"/>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notesViewPr>
    <p:cSldViewPr>
      <p:cViewPr>
        <p:scale>
          <a:sx n="120" d="100"/>
          <a:sy n="120" d="100"/>
        </p:scale>
        <p:origin x="-3150" y="15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6021D0F-F932-4D90-9384-0C34B6C21BBC}" type="datetimeFigureOut">
              <a:rPr lang="sv-SE" smtClean="0"/>
              <a:t>2016-03-15</a:t>
            </a:fld>
            <a:endParaRPr lang="sv-S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2EDF478-5242-4964-BE37-26DC619ED066}" type="slidenum">
              <a:rPr lang="sv-SE" smtClean="0"/>
              <a:t>‹#›</a:t>
            </a:fld>
            <a:endParaRPr lang="sv-SE"/>
          </a:p>
        </p:txBody>
      </p:sp>
    </p:spTree>
    <p:extLst>
      <p:ext uri="{BB962C8B-B14F-4D97-AF65-F5344CB8AC3E}">
        <p14:creationId xmlns:p14="http://schemas.microsoft.com/office/powerpoint/2010/main" val="188123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600" dirty="0" smtClean="0"/>
              <a:t>-</a:t>
            </a:r>
            <a:r>
              <a:rPr lang="sv-SE" sz="1600" dirty="0" err="1" smtClean="0"/>
              <a:t>feel</a:t>
            </a:r>
            <a:r>
              <a:rPr lang="sv-SE" sz="1600" dirty="0" smtClean="0"/>
              <a:t> </a:t>
            </a:r>
            <a:r>
              <a:rPr lang="sv-SE" sz="1600" dirty="0" err="1" smtClean="0"/>
              <a:t>free</a:t>
            </a:r>
            <a:r>
              <a:rPr lang="sv-SE" sz="1600" dirty="0" smtClean="0"/>
              <a:t> </a:t>
            </a:r>
            <a:r>
              <a:rPr lang="sv-SE" sz="1600" dirty="0" err="1" smtClean="0"/>
              <a:t>to</a:t>
            </a:r>
            <a:r>
              <a:rPr lang="sv-SE" sz="1600" dirty="0" smtClean="0"/>
              <a:t> </a:t>
            </a:r>
            <a:r>
              <a:rPr lang="sv-SE" sz="1600" dirty="0" err="1" smtClean="0"/>
              <a:t>interrupt</a:t>
            </a:r>
            <a:r>
              <a:rPr lang="sv-SE" sz="1600" dirty="0" smtClean="0"/>
              <a:t> for </a:t>
            </a:r>
            <a:r>
              <a:rPr lang="sv-SE" sz="1600" dirty="0" err="1" smtClean="0"/>
              <a:t>clarifications</a:t>
            </a:r>
            <a:r>
              <a:rPr lang="sv-SE" sz="1600" dirty="0" smtClean="0"/>
              <a:t> – </a:t>
            </a:r>
            <a:r>
              <a:rPr lang="sv-SE" sz="1600" dirty="0" err="1" smtClean="0"/>
              <a:t>but</a:t>
            </a:r>
            <a:r>
              <a:rPr lang="sv-SE" sz="1600" dirty="0" smtClean="0"/>
              <a:t> </a:t>
            </a:r>
            <a:r>
              <a:rPr lang="sv-SE" sz="1600" dirty="0" err="1" smtClean="0"/>
              <a:t>beware</a:t>
            </a:r>
            <a:r>
              <a:rPr lang="sv-SE" sz="1600" dirty="0" smtClean="0"/>
              <a:t> </a:t>
            </a:r>
            <a:r>
              <a:rPr lang="sv-SE" sz="1600" dirty="0" err="1" smtClean="0"/>
              <a:t>that</a:t>
            </a:r>
            <a:r>
              <a:rPr lang="sv-SE" sz="1600" dirty="0" smtClean="0"/>
              <a:t> the information </a:t>
            </a:r>
            <a:r>
              <a:rPr lang="sv-SE" sz="1600" dirty="0" err="1" smtClean="0"/>
              <a:t>you</a:t>
            </a:r>
            <a:r>
              <a:rPr lang="sv-SE" sz="1600" dirty="0" smtClean="0"/>
              <a:t> ask for </a:t>
            </a:r>
            <a:r>
              <a:rPr lang="sv-SE" sz="1600" dirty="0" err="1" smtClean="0"/>
              <a:t>may</a:t>
            </a:r>
            <a:r>
              <a:rPr lang="sv-SE" sz="1600" dirty="0" smtClean="0"/>
              <a:t> </a:t>
            </a:r>
            <a:r>
              <a:rPr lang="sv-SE" sz="1600" dirty="0" err="1" smtClean="0"/>
              <a:t>well</a:t>
            </a:r>
            <a:r>
              <a:rPr lang="sv-SE" sz="1600" dirty="0" smtClean="0"/>
              <a:t> be on the </a:t>
            </a:r>
            <a:r>
              <a:rPr lang="sv-SE" sz="1600" dirty="0" err="1" smtClean="0"/>
              <a:t>next</a:t>
            </a:r>
            <a:r>
              <a:rPr lang="sv-SE" sz="1600" dirty="0" smtClean="0"/>
              <a:t> </a:t>
            </a:r>
            <a:r>
              <a:rPr lang="sv-SE" sz="1600" dirty="0" err="1" smtClean="0"/>
              <a:t>slide</a:t>
            </a:r>
            <a:endParaRPr lang="sv-SE" sz="1600" dirty="0" smtClean="0"/>
          </a:p>
          <a:p>
            <a:endParaRPr lang="sv-SE" sz="1600" dirty="0"/>
          </a:p>
          <a:p>
            <a:r>
              <a:rPr lang="sv-SE" sz="1600" dirty="0" smtClean="0"/>
              <a:t>-</a:t>
            </a:r>
            <a:r>
              <a:rPr lang="sv-SE" sz="1600" dirty="0" err="1" smtClean="0"/>
              <a:t>leave</a:t>
            </a:r>
            <a:r>
              <a:rPr lang="sv-SE" sz="1600" dirty="0" smtClean="0"/>
              <a:t> </a:t>
            </a:r>
            <a:r>
              <a:rPr lang="sv-SE" sz="1600" dirty="0" err="1" smtClean="0"/>
              <a:t>points</a:t>
            </a:r>
            <a:r>
              <a:rPr lang="sv-SE" sz="1600" dirty="0" smtClean="0"/>
              <a:t> for </a:t>
            </a:r>
            <a:r>
              <a:rPr lang="sv-SE" sz="1600" dirty="0" err="1" smtClean="0"/>
              <a:t>discussion</a:t>
            </a:r>
            <a:r>
              <a:rPr lang="sv-SE" sz="1600" dirty="0" smtClean="0"/>
              <a:t> </a:t>
            </a:r>
            <a:r>
              <a:rPr lang="sv-SE" sz="1600" dirty="0" err="1" smtClean="0"/>
              <a:t>until</a:t>
            </a:r>
            <a:r>
              <a:rPr lang="sv-SE" sz="1600" dirty="0" smtClean="0"/>
              <a:t> the end – </a:t>
            </a:r>
            <a:r>
              <a:rPr lang="sv-SE" sz="1600" dirty="0" err="1" smtClean="0"/>
              <a:t>promise</a:t>
            </a:r>
            <a:r>
              <a:rPr lang="sv-SE" sz="1600" dirty="0" smtClean="0"/>
              <a:t> </a:t>
            </a:r>
            <a:r>
              <a:rPr lang="sv-SE" sz="1600" dirty="0" err="1" smtClean="0"/>
              <a:t>to</a:t>
            </a:r>
            <a:r>
              <a:rPr lang="sv-SE" sz="1600" dirty="0" smtClean="0"/>
              <a:t> </a:t>
            </a:r>
            <a:r>
              <a:rPr lang="sv-SE" sz="1600" dirty="0" err="1" smtClean="0"/>
              <a:t>leave</a:t>
            </a:r>
            <a:r>
              <a:rPr lang="sv-SE" sz="1600" dirty="0" smtClean="0"/>
              <a:t> </a:t>
            </a:r>
            <a:r>
              <a:rPr lang="sv-SE" sz="1600" dirty="0" err="1" smtClean="0"/>
              <a:t>some</a:t>
            </a:r>
            <a:r>
              <a:rPr lang="sv-SE" sz="1600" dirty="0" smtClean="0"/>
              <a:t> </a:t>
            </a:r>
            <a:r>
              <a:rPr lang="sv-SE" sz="1600" dirty="0" err="1" smtClean="0"/>
              <a:t>time</a:t>
            </a:r>
            <a:r>
              <a:rPr lang="sv-SE" sz="1600" dirty="0" smtClean="0"/>
              <a:t> for </a:t>
            </a:r>
            <a:r>
              <a:rPr lang="sv-SE" sz="1600" dirty="0" err="1" smtClean="0"/>
              <a:t>discussion</a:t>
            </a:r>
            <a:endParaRPr lang="sv-SE" sz="1600" dirty="0"/>
          </a:p>
        </p:txBody>
      </p:sp>
      <p:sp>
        <p:nvSpPr>
          <p:cNvPr id="4" name="Slide Number Placeholder 3"/>
          <p:cNvSpPr>
            <a:spLocks noGrp="1"/>
          </p:cNvSpPr>
          <p:nvPr>
            <p:ph type="sldNum" sz="quarter" idx="10"/>
          </p:nvPr>
        </p:nvSpPr>
        <p:spPr/>
        <p:txBody>
          <a:bodyPr/>
          <a:lstStyle/>
          <a:p>
            <a:fld id="{F2EDF478-5242-4964-BE37-26DC619ED066}" type="slidenum">
              <a:rPr lang="sv-SE" smtClean="0"/>
              <a:t>1</a:t>
            </a:fld>
            <a:endParaRPr lang="sv-SE"/>
          </a:p>
        </p:txBody>
      </p:sp>
    </p:spTree>
    <p:extLst>
      <p:ext uri="{BB962C8B-B14F-4D97-AF65-F5344CB8AC3E}">
        <p14:creationId xmlns:p14="http://schemas.microsoft.com/office/powerpoint/2010/main" val="2917853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400" dirty="0" smtClean="0"/>
              <a:t>No </a:t>
            </a:r>
            <a:r>
              <a:rPr lang="sv-SE" sz="1400" dirty="0" err="1" smtClean="0"/>
              <a:t>constitutional</a:t>
            </a:r>
            <a:r>
              <a:rPr lang="sv-SE" sz="1400" dirty="0" smtClean="0"/>
              <a:t> </a:t>
            </a:r>
            <a:r>
              <a:rPr lang="sv-SE" sz="1400" dirty="0" err="1" smtClean="0"/>
              <a:t>role</a:t>
            </a:r>
            <a:r>
              <a:rPr lang="sv-SE" sz="1400" dirty="0" smtClean="0"/>
              <a:t>. </a:t>
            </a:r>
          </a:p>
          <a:p>
            <a:endParaRPr lang="sv-SE" sz="1400" dirty="0" smtClean="0"/>
          </a:p>
          <a:p>
            <a:r>
              <a:rPr lang="sv-SE" sz="1400" dirty="0" smtClean="0"/>
              <a:t>For all </a:t>
            </a:r>
            <a:r>
              <a:rPr lang="sv-SE" sz="1400" dirty="0" err="1" smtClean="0"/>
              <a:t>groups</a:t>
            </a:r>
            <a:r>
              <a:rPr lang="sv-SE" sz="1400" dirty="0" smtClean="0"/>
              <a:t> </a:t>
            </a:r>
            <a:r>
              <a:rPr lang="sv-SE" sz="1400" dirty="0" err="1" smtClean="0"/>
              <a:t>who</a:t>
            </a:r>
            <a:r>
              <a:rPr lang="sv-SE" sz="1400" dirty="0" smtClean="0"/>
              <a:t> </a:t>
            </a:r>
            <a:r>
              <a:rPr lang="sv-SE" sz="1400" dirty="0" err="1" smtClean="0"/>
              <a:t>exert</a:t>
            </a:r>
            <a:r>
              <a:rPr lang="sv-SE" sz="1400" dirty="0" smtClean="0"/>
              <a:t> public </a:t>
            </a:r>
            <a:r>
              <a:rPr lang="sv-SE" sz="1400" dirty="0" err="1" smtClean="0"/>
              <a:t>authority</a:t>
            </a:r>
            <a:r>
              <a:rPr lang="sv-SE" sz="1400" dirty="0" smtClean="0"/>
              <a:t> – </a:t>
            </a:r>
            <a:r>
              <a:rPr lang="sv-SE" sz="1400" dirty="0" err="1" smtClean="0"/>
              <a:t>except</a:t>
            </a:r>
            <a:r>
              <a:rPr lang="sv-SE" sz="1400" dirty="0" smtClean="0"/>
              <a:t> PP – </a:t>
            </a:r>
            <a:r>
              <a:rPr lang="sv-SE" sz="1400" dirty="0" err="1" smtClean="0"/>
              <a:t>there</a:t>
            </a:r>
            <a:r>
              <a:rPr lang="sv-SE" sz="1400" dirty="0" smtClean="0"/>
              <a:t> </a:t>
            </a:r>
            <a:r>
              <a:rPr lang="sv-SE" sz="1400" dirty="0" err="1" smtClean="0"/>
              <a:t>are</a:t>
            </a:r>
            <a:r>
              <a:rPr lang="sv-SE" sz="1400" dirty="0" smtClean="0"/>
              <a:t> </a:t>
            </a:r>
            <a:r>
              <a:rPr lang="sv-SE" sz="1400" dirty="0" err="1" smtClean="0"/>
              <a:t>clear</a:t>
            </a:r>
            <a:r>
              <a:rPr lang="sv-SE" sz="1400" dirty="0" smtClean="0"/>
              <a:t> </a:t>
            </a:r>
            <a:r>
              <a:rPr lang="sv-SE" sz="1400" dirty="0" err="1" smtClean="0"/>
              <a:t>grounds</a:t>
            </a:r>
            <a:r>
              <a:rPr lang="sv-SE" sz="1400" dirty="0" smtClean="0"/>
              <a:t> for </a:t>
            </a:r>
            <a:r>
              <a:rPr lang="sv-SE" sz="1400" dirty="0" err="1" smtClean="0"/>
              <a:t>their</a:t>
            </a:r>
            <a:r>
              <a:rPr lang="sv-SE" sz="1400" dirty="0" smtClean="0"/>
              <a:t> </a:t>
            </a:r>
            <a:r>
              <a:rPr lang="sv-SE" sz="1400" dirty="0" err="1" smtClean="0"/>
              <a:t>legitimacy</a:t>
            </a:r>
            <a:r>
              <a:rPr lang="sv-SE" sz="1400" dirty="0" smtClean="0"/>
              <a:t> and </a:t>
            </a:r>
            <a:r>
              <a:rPr lang="sv-SE" sz="1400" dirty="0" err="1" smtClean="0"/>
              <a:t>clear</a:t>
            </a:r>
            <a:r>
              <a:rPr lang="sv-SE" sz="1400" dirty="0" smtClean="0"/>
              <a:t> </a:t>
            </a:r>
            <a:r>
              <a:rPr lang="sv-SE" sz="1400" dirty="0" err="1" smtClean="0"/>
              <a:t>rules</a:t>
            </a:r>
            <a:r>
              <a:rPr lang="sv-SE" sz="1400" dirty="0" smtClean="0"/>
              <a:t> for holding </a:t>
            </a:r>
            <a:r>
              <a:rPr lang="sv-SE" sz="1400" dirty="0" err="1" smtClean="0"/>
              <a:t>them</a:t>
            </a:r>
            <a:r>
              <a:rPr lang="sv-SE" sz="1400" dirty="0" smtClean="0"/>
              <a:t> </a:t>
            </a:r>
            <a:r>
              <a:rPr lang="sv-SE" sz="1400" dirty="0" err="1" smtClean="0"/>
              <a:t>accountable</a:t>
            </a:r>
            <a:r>
              <a:rPr lang="sv-SE" sz="1400" dirty="0" smtClean="0"/>
              <a:t>. </a:t>
            </a:r>
          </a:p>
          <a:p>
            <a:endParaRPr lang="sv-SE" sz="1400" dirty="0" smtClean="0"/>
          </a:p>
          <a:p>
            <a:r>
              <a:rPr lang="sv-SE" sz="1400" dirty="0" smtClean="0"/>
              <a:t>A </a:t>
            </a:r>
            <a:r>
              <a:rPr lang="sv-SE" sz="1400" dirty="0" err="1" smtClean="0"/>
              <a:t>political</a:t>
            </a:r>
            <a:r>
              <a:rPr lang="sv-SE" sz="1400" dirty="0" smtClean="0"/>
              <a:t> science student </a:t>
            </a:r>
            <a:r>
              <a:rPr lang="sv-SE" sz="1400" dirty="0" err="1" smtClean="0"/>
              <a:t>hardly</a:t>
            </a:r>
            <a:r>
              <a:rPr lang="sv-SE" sz="1400" dirty="0" smtClean="0"/>
              <a:t> gets </a:t>
            </a:r>
            <a:r>
              <a:rPr lang="sv-SE" sz="1400" dirty="0" err="1" smtClean="0"/>
              <a:t>to</a:t>
            </a:r>
            <a:r>
              <a:rPr lang="sv-SE" sz="1400" dirty="0" smtClean="0"/>
              <a:t> </a:t>
            </a:r>
            <a:r>
              <a:rPr lang="sv-SE" sz="1400" dirty="0" err="1" smtClean="0"/>
              <a:t>hear</a:t>
            </a:r>
            <a:r>
              <a:rPr lang="sv-SE" sz="1400" dirty="0" smtClean="0"/>
              <a:t> </a:t>
            </a:r>
            <a:r>
              <a:rPr lang="sv-SE" sz="1400" dirty="0" err="1" smtClean="0"/>
              <a:t>about</a:t>
            </a:r>
            <a:r>
              <a:rPr lang="sv-SE" sz="1400" dirty="0" smtClean="0"/>
              <a:t> </a:t>
            </a:r>
            <a:r>
              <a:rPr lang="sv-SE" sz="1400" dirty="0" err="1" smtClean="0"/>
              <a:t>this</a:t>
            </a:r>
            <a:r>
              <a:rPr lang="sv-SE" sz="1400" dirty="0" smtClean="0"/>
              <a:t> </a:t>
            </a:r>
            <a:r>
              <a:rPr lang="sv-SE" sz="1400" dirty="0" err="1" smtClean="0"/>
              <a:t>category</a:t>
            </a:r>
            <a:r>
              <a:rPr lang="sv-SE" sz="1400" dirty="0" smtClean="0"/>
              <a:t> </a:t>
            </a:r>
            <a:r>
              <a:rPr lang="sv-SE" sz="1400" dirty="0" err="1" smtClean="0"/>
              <a:t>of</a:t>
            </a:r>
            <a:r>
              <a:rPr lang="sv-SE" sz="1400" dirty="0" smtClean="0"/>
              <a:t> </a:t>
            </a:r>
            <a:r>
              <a:rPr lang="sv-SE" sz="1400" dirty="0" err="1" smtClean="0"/>
              <a:t>political</a:t>
            </a:r>
            <a:r>
              <a:rPr lang="sv-SE" sz="1400" dirty="0" smtClean="0"/>
              <a:t> </a:t>
            </a:r>
            <a:r>
              <a:rPr lang="sv-SE" sz="1400" dirty="0" err="1" smtClean="0"/>
              <a:t>actors</a:t>
            </a:r>
            <a:r>
              <a:rPr lang="sv-SE" sz="1400" dirty="0" smtClean="0"/>
              <a:t>; media </a:t>
            </a:r>
            <a:r>
              <a:rPr lang="sv-SE" sz="1400" dirty="0" err="1" smtClean="0"/>
              <a:t>are</a:t>
            </a:r>
            <a:r>
              <a:rPr lang="sv-SE" sz="1400" dirty="0" smtClean="0"/>
              <a:t> focussed on the </a:t>
            </a:r>
            <a:r>
              <a:rPr lang="sv-SE" sz="1400" dirty="0" err="1" smtClean="0"/>
              <a:t>elected</a:t>
            </a:r>
            <a:r>
              <a:rPr lang="sv-SE" sz="1400" dirty="0" smtClean="0"/>
              <a:t> </a:t>
            </a:r>
            <a:r>
              <a:rPr lang="sv-SE" sz="1400" dirty="0" err="1" smtClean="0"/>
              <a:t>politicians</a:t>
            </a:r>
            <a:r>
              <a:rPr lang="sv-SE" sz="1400" dirty="0" smtClean="0"/>
              <a:t> (</a:t>
            </a:r>
            <a:r>
              <a:rPr lang="sv-SE" sz="1400" dirty="0" err="1" smtClean="0"/>
              <a:t>even</a:t>
            </a:r>
            <a:r>
              <a:rPr lang="sv-SE" sz="1400" dirty="0" smtClean="0"/>
              <a:t> </a:t>
            </a:r>
            <a:r>
              <a:rPr lang="sv-SE" sz="1400" dirty="0" err="1" smtClean="0"/>
              <a:t>if</a:t>
            </a:r>
            <a:r>
              <a:rPr lang="sv-SE" sz="1400" dirty="0" smtClean="0"/>
              <a:t> it has </a:t>
            </a:r>
            <a:r>
              <a:rPr lang="sv-SE" sz="1400" dirty="0" err="1" smtClean="0"/>
              <a:t>started</a:t>
            </a:r>
            <a:r>
              <a:rPr lang="sv-SE" sz="1400" dirty="0" smtClean="0"/>
              <a:t> </a:t>
            </a:r>
            <a:r>
              <a:rPr lang="sv-SE" sz="1400" dirty="0" err="1" smtClean="0"/>
              <a:t>to</a:t>
            </a:r>
            <a:r>
              <a:rPr lang="sv-SE" sz="1400" dirty="0" smtClean="0"/>
              <a:t> </a:t>
            </a:r>
            <a:r>
              <a:rPr lang="sv-SE" sz="1400" dirty="0" err="1" smtClean="0"/>
              <a:t>change</a:t>
            </a:r>
            <a:r>
              <a:rPr lang="sv-SE" sz="1400" dirty="0" smtClean="0"/>
              <a:t> a bit).</a:t>
            </a:r>
          </a:p>
          <a:p>
            <a:endParaRPr lang="sv-SE" sz="1400" dirty="0" smtClean="0"/>
          </a:p>
          <a:p>
            <a:r>
              <a:rPr lang="sv-SE" sz="1400" dirty="0" err="1" smtClean="0"/>
              <a:t>Who</a:t>
            </a:r>
            <a:r>
              <a:rPr lang="sv-SE" sz="1400" dirty="0" smtClean="0"/>
              <a:t> </a:t>
            </a:r>
            <a:r>
              <a:rPr lang="sv-SE" sz="1400" dirty="0" err="1" smtClean="0"/>
              <a:t>takes</a:t>
            </a:r>
            <a:r>
              <a:rPr lang="sv-SE" sz="1400" dirty="0" smtClean="0"/>
              <a:t> the </a:t>
            </a:r>
            <a:r>
              <a:rPr lang="sv-SE" sz="1400" dirty="0" err="1" smtClean="0"/>
              <a:t>blame</a:t>
            </a:r>
            <a:r>
              <a:rPr lang="sv-SE" sz="1400" dirty="0" smtClean="0"/>
              <a:t> </a:t>
            </a:r>
            <a:r>
              <a:rPr lang="sv-SE" sz="1400" dirty="0" err="1" smtClean="0"/>
              <a:t>when</a:t>
            </a:r>
            <a:r>
              <a:rPr lang="sv-SE" sz="1400" dirty="0" smtClean="0"/>
              <a:t> </a:t>
            </a:r>
            <a:r>
              <a:rPr lang="sv-SE" sz="1400" dirty="0" err="1" smtClean="0"/>
              <a:t>things</a:t>
            </a:r>
            <a:r>
              <a:rPr lang="sv-SE" sz="1400" dirty="0" smtClean="0"/>
              <a:t> go </a:t>
            </a:r>
            <a:r>
              <a:rPr lang="sv-SE" sz="1400" dirty="0" err="1" smtClean="0"/>
              <a:t>wrong</a:t>
            </a:r>
            <a:r>
              <a:rPr lang="sv-SE" sz="1400" dirty="0" smtClean="0"/>
              <a:t>? (Jonas Hjelm </a:t>
            </a:r>
            <a:r>
              <a:rPr lang="sv-SE" sz="1400" dirty="0" err="1" smtClean="0"/>
              <a:t>to</a:t>
            </a:r>
            <a:r>
              <a:rPr lang="sv-SE" sz="1400" dirty="0" smtClean="0"/>
              <a:t> SAAB; </a:t>
            </a:r>
            <a:r>
              <a:rPr lang="sv-SE" sz="1400" dirty="0" err="1" smtClean="0"/>
              <a:t>secretary</a:t>
            </a:r>
            <a:r>
              <a:rPr lang="sv-SE" sz="1400" dirty="0" smtClean="0"/>
              <a:t> </a:t>
            </a:r>
            <a:r>
              <a:rPr lang="sv-SE" sz="1400" dirty="0" err="1" smtClean="0"/>
              <a:t>of</a:t>
            </a:r>
            <a:r>
              <a:rPr lang="sv-SE" sz="1400" dirty="0" smtClean="0"/>
              <a:t> </a:t>
            </a:r>
            <a:r>
              <a:rPr lang="sv-SE" sz="1400" dirty="0" err="1" smtClean="0"/>
              <a:t>state</a:t>
            </a:r>
            <a:r>
              <a:rPr lang="sv-SE" sz="1400" dirty="0" smtClean="0"/>
              <a:t> + </a:t>
            </a:r>
            <a:r>
              <a:rPr lang="sv-SE" sz="1400" dirty="0" err="1" smtClean="0"/>
              <a:t>political</a:t>
            </a:r>
            <a:r>
              <a:rPr lang="sv-SE" sz="1400" dirty="0" smtClean="0"/>
              <a:t> </a:t>
            </a:r>
            <a:r>
              <a:rPr lang="sv-SE" sz="1400" dirty="0" err="1" smtClean="0"/>
              <a:t>advisor</a:t>
            </a:r>
            <a:r>
              <a:rPr lang="sv-SE" sz="1400" dirty="0" smtClean="0"/>
              <a:t> + </a:t>
            </a:r>
            <a:r>
              <a:rPr lang="sv-SE" sz="1400" dirty="0" err="1" smtClean="0"/>
              <a:t>consultants</a:t>
            </a:r>
            <a:r>
              <a:rPr lang="sv-SE" sz="1400" dirty="0" smtClean="0"/>
              <a:t> from McKinsey vs. Civil </a:t>
            </a:r>
            <a:r>
              <a:rPr lang="sv-SE" sz="1400" dirty="0" err="1" smtClean="0"/>
              <a:t>servant</a:t>
            </a:r>
            <a:r>
              <a:rPr lang="sv-SE" sz="1400" dirty="0" smtClean="0"/>
              <a:t> – Maud gets all the </a:t>
            </a:r>
            <a:r>
              <a:rPr lang="sv-SE" sz="1400" dirty="0" err="1" smtClean="0"/>
              <a:t>blame</a:t>
            </a:r>
            <a:r>
              <a:rPr lang="sv-SE" sz="1400" dirty="0" smtClean="0"/>
              <a:t>, </a:t>
            </a:r>
            <a:r>
              <a:rPr lang="sv-SE" sz="1400" dirty="0" err="1" smtClean="0"/>
              <a:t>sacked</a:t>
            </a:r>
            <a:r>
              <a:rPr lang="sv-SE" sz="1400" dirty="0" smtClean="0"/>
              <a:t> from the board </a:t>
            </a:r>
            <a:r>
              <a:rPr lang="sv-SE" sz="1400" dirty="0" err="1" smtClean="0"/>
              <a:t>of</a:t>
            </a:r>
            <a:r>
              <a:rPr lang="sv-SE" sz="1400" dirty="0" smtClean="0"/>
              <a:t> the mining </a:t>
            </a:r>
            <a:r>
              <a:rPr lang="sv-SE" sz="1400" dirty="0" err="1" smtClean="0"/>
              <a:t>company</a:t>
            </a:r>
            <a:r>
              <a:rPr lang="sv-SE" sz="1400" dirty="0" smtClean="0"/>
              <a:t> LKAB for </a:t>
            </a:r>
            <a:r>
              <a:rPr lang="sv-SE" sz="1400" dirty="0" err="1" smtClean="0"/>
              <a:t>her</a:t>
            </a:r>
            <a:r>
              <a:rPr lang="sv-SE" sz="1400" dirty="0" smtClean="0"/>
              <a:t> </a:t>
            </a:r>
            <a:r>
              <a:rPr lang="sv-SE" sz="1400" dirty="0" err="1" smtClean="0"/>
              <a:t>role</a:t>
            </a:r>
            <a:r>
              <a:rPr lang="sv-SE" sz="1400" dirty="0" smtClean="0"/>
              <a:t> in the </a:t>
            </a:r>
            <a:r>
              <a:rPr lang="sv-SE" sz="1400" dirty="0" err="1" smtClean="0"/>
              <a:t>Nuon</a:t>
            </a:r>
            <a:r>
              <a:rPr lang="sv-SE" sz="1400" dirty="0" smtClean="0"/>
              <a:t> </a:t>
            </a:r>
            <a:r>
              <a:rPr lang="sv-SE" sz="1400" dirty="0" err="1" smtClean="0"/>
              <a:t>affair</a:t>
            </a:r>
            <a:r>
              <a:rPr lang="sv-SE" sz="1400" dirty="0" smtClean="0"/>
              <a:t>) </a:t>
            </a:r>
            <a:endParaRPr lang="sv-SE" sz="1400" dirty="0"/>
          </a:p>
        </p:txBody>
      </p:sp>
      <p:sp>
        <p:nvSpPr>
          <p:cNvPr id="4" name="Slide Number Placeholder 3"/>
          <p:cNvSpPr>
            <a:spLocks noGrp="1"/>
          </p:cNvSpPr>
          <p:nvPr>
            <p:ph type="sldNum" sz="quarter" idx="10"/>
          </p:nvPr>
        </p:nvSpPr>
        <p:spPr/>
        <p:txBody>
          <a:bodyPr/>
          <a:lstStyle/>
          <a:p>
            <a:fld id="{F2EDF478-5242-4964-BE37-26DC619ED066}" type="slidenum">
              <a:rPr lang="sv-SE" smtClean="0"/>
              <a:t>10</a:t>
            </a:fld>
            <a:endParaRPr lang="sv-SE"/>
          </a:p>
        </p:txBody>
      </p:sp>
    </p:spTree>
    <p:extLst>
      <p:ext uri="{BB962C8B-B14F-4D97-AF65-F5344CB8AC3E}">
        <p14:creationId xmlns:p14="http://schemas.microsoft.com/office/powerpoint/2010/main" val="2906194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accusation that we do not make. Formal authority is still firmly vested with the elected representative.</a:t>
            </a:r>
          </a:p>
          <a:p>
            <a:endParaRPr lang="en-US" dirty="0" smtClean="0"/>
          </a:p>
          <a:p>
            <a:r>
              <a:rPr lang="en-US" dirty="0"/>
              <a:t>P</a:t>
            </a:r>
            <a:r>
              <a:rPr lang="en-US" dirty="0" smtClean="0"/>
              <a:t>olitics </a:t>
            </a:r>
            <a:r>
              <a:rPr lang="en-US" dirty="0"/>
              <a:t>in the policy professional guise displays disturbing similarities with pre-democratic modes of organizing political power. Now as then, the “court politics” of un-elected political actors includes arcane and diffuse procedures taking place behind the official scene. </a:t>
            </a:r>
            <a:endParaRPr lang="en-US" dirty="0" smtClean="0"/>
          </a:p>
          <a:p>
            <a:endParaRPr lang="en-US" dirty="0"/>
          </a:p>
          <a:p>
            <a:r>
              <a:rPr lang="en-US" dirty="0" smtClean="0"/>
              <a:t>Dahl’s worries in the closing chapter of “Democracy and its critics”. An even greater threat to political equality than rising economic inequality. </a:t>
            </a:r>
          </a:p>
          <a:p>
            <a:endParaRPr lang="en-US" dirty="0"/>
          </a:p>
          <a:p>
            <a:r>
              <a:rPr lang="en-US" dirty="0"/>
              <a:t>A</a:t>
            </a:r>
            <a:r>
              <a:rPr lang="en-US" dirty="0" smtClean="0"/>
              <a:t> </a:t>
            </a:r>
            <a:r>
              <a:rPr lang="en-US" dirty="0"/>
              <a:t>certain kind of “entrepreneurial ethos”, which differs both from the representation-and-responsibility ethos that should characterize the elected politician, and from the public-spirit ethos that should be typical of civil </a:t>
            </a:r>
            <a:r>
              <a:rPr lang="en-US" dirty="0" smtClean="0"/>
              <a:t>servants. </a:t>
            </a:r>
            <a:r>
              <a:rPr lang="en-US" dirty="0"/>
              <a:t>The entrepreneurial ethos sees </a:t>
            </a:r>
            <a:r>
              <a:rPr lang="en-US" i="1" dirty="0"/>
              <a:t>innovation</a:t>
            </a:r>
            <a:r>
              <a:rPr lang="en-US" dirty="0"/>
              <a:t> as the prime goal – in politics this means coming up with new political ideas and policy solutions, and finding ways to present and sell such ideas and solutions. This has to be conducted in a relentless pursuit with the mass media as the most important arena. Such an entrepreneurial ethos is likely to at least occasionally come into conflict with the politicians’ or civil servants’ </a:t>
            </a:r>
            <a:r>
              <a:rPr lang="en-US" dirty="0" err="1" smtClean="0"/>
              <a:t>ethoi</a:t>
            </a:r>
            <a:r>
              <a:rPr lang="en-US" dirty="0" smtClean="0"/>
              <a:t>, as showed by the slight disdain among many policy professionals  feel for representative democracy.  (INTE KLICKA)</a:t>
            </a:r>
          </a:p>
          <a:p>
            <a:endParaRPr lang="en-US" sz="800" dirty="0"/>
          </a:p>
          <a:p>
            <a:endParaRPr lang="en-US" dirty="0"/>
          </a:p>
          <a:p>
            <a:endParaRPr lang="sv-SE" dirty="0"/>
          </a:p>
        </p:txBody>
      </p:sp>
      <p:sp>
        <p:nvSpPr>
          <p:cNvPr id="4" name="Slide Number Placeholder 3"/>
          <p:cNvSpPr>
            <a:spLocks noGrp="1"/>
          </p:cNvSpPr>
          <p:nvPr>
            <p:ph type="sldNum" sz="quarter" idx="10"/>
          </p:nvPr>
        </p:nvSpPr>
        <p:spPr/>
        <p:txBody>
          <a:bodyPr/>
          <a:lstStyle/>
          <a:p>
            <a:fld id="{F2EDF478-5242-4964-BE37-26DC619ED066}" type="slidenum">
              <a:rPr lang="sv-SE" smtClean="0"/>
              <a:t>11</a:t>
            </a:fld>
            <a:endParaRPr lang="sv-SE"/>
          </a:p>
        </p:txBody>
      </p:sp>
    </p:spTree>
    <p:extLst>
      <p:ext uri="{BB962C8B-B14F-4D97-AF65-F5344CB8AC3E}">
        <p14:creationId xmlns:p14="http://schemas.microsoft.com/office/powerpoint/2010/main" val="2389828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professionals thrive on political complexity, and what they do tends to increase such complexity even further. So the need for more policy professionals grows in a partly endogenous loop restrained only by organizations’ financial resources. And this in turn brings economic </a:t>
            </a:r>
            <a:r>
              <a:rPr lang="en-US" i="1" dirty="0"/>
              <a:t>in</a:t>
            </a:r>
            <a:r>
              <a:rPr lang="en-US" dirty="0"/>
              <a:t>equality to bear even more heavily on political </a:t>
            </a:r>
            <a:r>
              <a:rPr lang="en-US" i="1" dirty="0"/>
              <a:t>equality</a:t>
            </a:r>
            <a:r>
              <a:rPr lang="en-US" dirty="0"/>
              <a:t>, even in a comparatively egalitarian country such as Sweden. </a:t>
            </a:r>
          </a:p>
          <a:p>
            <a:endParaRPr lang="en-US" dirty="0"/>
          </a:p>
          <a:p>
            <a:r>
              <a:rPr lang="en-US" dirty="0"/>
              <a:t>The cloud has a silver lining. New channels for competence and engagement to enter the political system. Many PP would not be active in politics if the elected road was the only one. And they are value-driven and  deeply engaged rather than cynical , and in many respects politics in Sweden benefits from their presence. </a:t>
            </a:r>
          </a:p>
          <a:p>
            <a:endParaRPr lang="en-US" dirty="0"/>
          </a:p>
          <a:p>
            <a:r>
              <a:rPr lang="en-US" dirty="0"/>
              <a:t>Not our task as researchers to say what ought to be done. But we do think that there is a need for a public commission on the roles  of policy professionals in Swedish politics. For example, there is currently no regulation of transitions  from policy making roles to lobbying organizations, political parties do not have to disclose who contributes financially to them, and PR agencies do not have to disclose who their customers are. An open door to political corruption, and  democratically unsatisfactory. </a:t>
            </a:r>
          </a:p>
          <a:p>
            <a:endParaRPr lang="en-US" dirty="0"/>
          </a:p>
          <a:p>
            <a:endParaRPr lang="sv-SE" dirty="0"/>
          </a:p>
        </p:txBody>
      </p:sp>
      <p:sp>
        <p:nvSpPr>
          <p:cNvPr id="4" name="Slide Number Placeholder 3"/>
          <p:cNvSpPr>
            <a:spLocks noGrp="1"/>
          </p:cNvSpPr>
          <p:nvPr>
            <p:ph type="sldNum" sz="quarter" idx="10"/>
          </p:nvPr>
        </p:nvSpPr>
        <p:spPr/>
        <p:txBody>
          <a:bodyPr/>
          <a:lstStyle/>
          <a:p>
            <a:fld id="{F2EDF478-5242-4964-BE37-26DC619ED066}" type="slidenum">
              <a:rPr lang="sv-SE" smtClean="0"/>
              <a:t>12</a:t>
            </a:fld>
            <a:endParaRPr lang="sv-SE"/>
          </a:p>
        </p:txBody>
      </p:sp>
    </p:spTree>
    <p:extLst>
      <p:ext uri="{BB962C8B-B14F-4D97-AF65-F5344CB8AC3E}">
        <p14:creationId xmlns:p14="http://schemas.microsoft.com/office/powerpoint/2010/main" val="2389828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79768" y="4715153"/>
            <a:ext cx="5438140" cy="4703924"/>
          </a:xfrm>
        </p:spPr>
        <p:txBody>
          <a:bodyPr/>
          <a:lstStyle/>
          <a:p>
            <a:pPr marL="285750" indent="-285750">
              <a:buFontTx/>
              <a:buChar char="-"/>
            </a:pPr>
            <a:r>
              <a:rPr lang="sv-SE" sz="1600" dirty="0" smtClean="0"/>
              <a:t>The </a:t>
            </a:r>
            <a:r>
              <a:rPr lang="sv-SE" sz="1600" dirty="0" err="1" smtClean="0"/>
              <a:t>book</a:t>
            </a:r>
            <a:r>
              <a:rPr lang="sv-SE" sz="1600" dirty="0" smtClean="0"/>
              <a:t> and the </a:t>
            </a:r>
            <a:r>
              <a:rPr lang="sv-SE" sz="1600" dirty="0" err="1" smtClean="0"/>
              <a:t>project</a:t>
            </a:r>
            <a:r>
              <a:rPr lang="sv-SE" sz="1600" dirty="0" smtClean="0"/>
              <a:t>: social </a:t>
            </a:r>
            <a:r>
              <a:rPr lang="sv-SE" sz="1600" dirty="0" err="1" smtClean="0"/>
              <a:t>category</a:t>
            </a:r>
            <a:r>
              <a:rPr lang="sv-SE" sz="1600" dirty="0" smtClean="0"/>
              <a:t> policy </a:t>
            </a:r>
            <a:r>
              <a:rPr lang="sv-SE" sz="1600" dirty="0" err="1" smtClean="0"/>
              <a:t>professionals</a:t>
            </a:r>
            <a:endParaRPr lang="sv-SE" sz="1600" dirty="0" smtClean="0"/>
          </a:p>
          <a:p>
            <a:pPr marL="285750" indent="-285750">
              <a:buFontTx/>
              <a:buChar char="-"/>
            </a:pPr>
            <a:endParaRPr lang="sv-SE" sz="1600" dirty="0" smtClean="0"/>
          </a:p>
          <a:p>
            <a:r>
              <a:rPr lang="en-GB" sz="1600" dirty="0"/>
              <a:t>In contrast to most </a:t>
            </a:r>
            <a:r>
              <a:rPr lang="en-GB" sz="1600" dirty="0" smtClean="0"/>
              <a:t>other studies in this field, our analysis </a:t>
            </a:r>
            <a:r>
              <a:rPr lang="en-GB" sz="1600" dirty="0"/>
              <a:t>takes as its starting point a particular </a:t>
            </a:r>
            <a:r>
              <a:rPr lang="en-GB" sz="1600" i="1" dirty="0"/>
              <a:t>social category</a:t>
            </a:r>
            <a:r>
              <a:rPr lang="en-GB" sz="1600" dirty="0"/>
              <a:t> with a particular function in the political system. This </a:t>
            </a:r>
            <a:r>
              <a:rPr lang="en-GB" sz="1600" dirty="0" smtClean="0"/>
              <a:t>is different from </a:t>
            </a:r>
            <a:r>
              <a:rPr lang="en-GB" sz="1600" dirty="0"/>
              <a:t>virtually all existing studies in this field that instead take as their starting points existing </a:t>
            </a:r>
            <a:r>
              <a:rPr lang="en-GB" sz="1600" i="1" dirty="0"/>
              <a:t>organizations</a:t>
            </a:r>
            <a:r>
              <a:rPr lang="en-GB" sz="1600" dirty="0"/>
              <a:t> (government agencies, think tanks, etc.), specific </a:t>
            </a:r>
            <a:r>
              <a:rPr lang="en-GB" sz="1600" i="1" dirty="0"/>
              <a:t>arenas</a:t>
            </a:r>
            <a:r>
              <a:rPr lang="en-GB" sz="1600" dirty="0"/>
              <a:t>, or certain </a:t>
            </a:r>
            <a:r>
              <a:rPr lang="en-GB" sz="1600" i="1" dirty="0"/>
              <a:t>policy processes</a:t>
            </a:r>
            <a:r>
              <a:rPr lang="en-GB" sz="1600" dirty="0"/>
              <a:t>. I believe that </a:t>
            </a:r>
            <a:r>
              <a:rPr lang="en-GB" sz="1600" dirty="0" smtClean="0"/>
              <a:t>our perspective adds </a:t>
            </a:r>
            <a:r>
              <a:rPr lang="en-GB" sz="1600" dirty="0"/>
              <a:t>new insights. Although policy professionals move among different positions within a particular labour market, with typically very short job tenures, they keep their network contacts and other </a:t>
            </a:r>
            <a:r>
              <a:rPr lang="en-GB" sz="1600" dirty="0" smtClean="0"/>
              <a:t>resources. </a:t>
            </a:r>
            <a:r>
              <a:rPr lang="en-GB" sz="1600" dirty="0"/>
              <a:t>By including the entire political-organizational scene and the trajectories and strategies of policy professionals in this broad landscape, it is possible to get a more complete picture of this category of political actors and its importance for political processes and outcomes. </a:t>
            </a:r>
            <a:endParaRPr lang="sv-SE" sz="1600" dirty="0"/>
          </a:p>
          <a:p>
            <a:pPr marL="285750" indent="-285750">
              <a:buFontTx/>
              <a:buChar char="-"/>
            </a:pPr>
            <a:endParaRPr lang="sv-SE" sz="1600" dirty="0"/>
          </a:p>
        </p:txBody>
      </p:sp>
      <p:sp>
        <p:nvSpPr>
          <p:cNvPr id="4" name="Platshållare för bildnummer 3"/>
          <p:cNvSpPr>
            <a:spLocks noGrp="1"/>
          </p:cNvSpPr>
          <p:nvPr>
            <p:ph type="sldNum" sz="quarter" idx="10"/>
          </p:nvPr>
        </p:nvSpPr>
        <p:spPr/>
        <p:txBody>
          <a:bodyPr/>
          <a:lstStyle/>
          <a:p>
            <a:fld id="{4DC17DA5-272C-4909-9083-94E6A38B923D}" type="slidenum">
              <a:rPr lang="sv-SE" smtClean="0"/>
              <a:pPr/>
              <a:t>2</a:t>
            </a:fld>
            <a:endParaRPr lang="sv-SE"/>
          </a:p>
        </p:txBody>
      </p:sp>
    </p:spTree>
    <p:extLst>
      <p:ext uri="{BB962C8B-B14F-4D97-AF65-F5344CB8AC3E}">
        <p14:creationId xmlns:p14="http://schemas.microsoft.com/office/powerpoint/2010/main" val="229017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531271"/>
            <a:ext cx="5438140" cy="5112568"/>
          </a:xfrm>
        </p:spPr>
        <p:txBody>
          <a:bodyPr/>
          <a:lstStyle/>
          <a:p>
            <a:r>
              <a:rPr lang="en-US" sz="1400" i="1" dirty="0" smtClean="0"/>
              <a:t>The </a:t>
            </a:r>
            <a:r>
              <a:rPr lang="en-US" sz="1400" i="1" dirty="0"/>
              <a:t>work of policy professionals as a particular form for political influence</a:t>
            </a:r>
            <a:r>
              <a:rPr lang="en-US" sz="1400" dirty="0"/>
              <a:t> </a:t>
            </a:r>
            <a:endParaRPr lang="sv-SE" sz="1400" dirty="0"/>
          </a:p>
          <a:p>
            <a:r>
              <a:rPr lang="sv-SE" dirty="0" err="1"/>
              <a:t>What</a:t>
            </a:r>
            <a:r>
              <a:rPr lang="sv-SE" dirty="0"/>
              <a:t> </a:t>
            </a:r>
            <a:r>
              <a:rPr lang="sv-SE" dirty="0" err="1"/>
              <a:t>resources</a:t>
            </a:r>
            <a:r>
              <a:rPr lang="sv-SE" dirty="0"/>
              <a:t> do policy </a:t>
            </a:r>
            <a:r>
              <a:rPr lang="sv-SE" dirty="0" err="1"/>
              <a:t>professionals</a:t>
            </a:r>
            <a:r>
              <a:rPr lang="sv-SE" dirty="0"/>
              <a:t> </a:t>
            </a:r>
            <a:r>
              <a:rPr lang="sv-SE" dirty="0" err="1"/>
              <a:t>use</a:t>
            </a:r>
            <a:r>
              <a:rPr lang="sv-SE" dirty="0"/>
              <a:t> in </a:t>
            </a:r>
            <a:r>
              <a:rPr lang="sv-SE" dirty="0" err="1"/>
              <a:t>their</a:t>
            </a:r>
            <a:r>
              <a:rPr lang="sv-SE" dirty="0"/>
              <a:t> </a:t>
            </a:r>
            <a:r>
              <a:rPr lang="sv-SE" dirty="0" err="1"/>
              <a:t>work</a:t>
            </a:r>
            <a:r>
              <a:rPr lang="sv-SE" dirty="0"/>
              <a:t>? </a:t>
            </a:r>
            <a:r>
              <a:rPr lang="sv-SE" dirty="0" err="1"/>
              <a:t>What</a:t>
            </a:r>
            <a:r>
              <a:rPr lang="sv-SE" dirty="0"/>
              <a:t> kind </a:t>
            </a:r>
            <a:r>
              <a:rPr lang="sv-SE" dirty="0" err="1"/>
              <a:t>of</a:t>
            </a:r>
            <a:r>
              <a:rPr lang="sv-SE" dirty="0"/>
              <a:t> </a:t>
            </a:r>
            <a:r>
              <a:rPr lang="sv-SE" dirty="0" err="1"/>
              <a:t>networks</a:t>
            </a:r>
            <a:r>
              <a:rPr lang="sv-SE" dirty="0"/>
              <a:t> </a:t>
            </a:r>
            <a:r>
              <a:rPr lang="sv-SE" dirty="0" err="1"/>
              <a:t>are</a:t>
            </a:r>
            <a:r>
              <a:rPr lang="sv-SE" dirty="0"/>
              <a:t> </a:t>
            </a:r>
            <a:r>
              <a:rPr lang="sv-SE" dirty="0" err="1"/>
              <a:t>they</a:t>
            </a:r>
            <a:r>
              <a:rPr lang="sv-SE" dirty="0"/>
              <a:t> </a:t>
            </a:r>
            <a:r>
              <a:rPr lang="sv-SE" dirty="0" err="1"/>
              <a:t>embedded</a:t>
            </a:r>
            <a:r>
              <a:rPr lang="sv-SE" dirty="0"/>
              <a:t> in, and </a:t>
            </a:r>
            <a:r>
              <a:rPr lang="sv-SE" dirty="0" err="1"/>
              <a:t>how</a:t>
            </a:r>
            <a:r>
              <a:rPr lang="sv-SE" dirty="0"/>
              <a:t> do </a:t>
            </a:r>
            <a:r>
              <a:rPr lang="sv-SE" dirty="0" err="1"/>
              <a:t>they</a:t>
            </a:r>
            <a:r>
              <a:rPr lang="sv-SE" dirty="0"/>
              <a:t> </a:t>
            </a:r>
            <a:r>
              <a:rPr lang="sv-SE" dirty="0" err="1"/>
              <a:t>use</a:t>
            </a:r>
            <a:r>
              <a:rPr lang="sv-SE" dirty="0"/>
              <a:t> </a:t>
            </a:r>
            <a:r>
              <a:rPr lang="sv-SE" dirty="0" err="1"/>
              <a:t>these</a:t>
            </a:r>
            <a:r>
              <a:rPr lang="sv-SE" dirty="0"/>
              <a:t> </a:t>
            </a:r>
            <a:r>
              <a:rPr lang="sv-SE" dirty="0" err="1"/>
              <a:t>networks</a:t>
            </a:r>
            <a:r>
              <a:rPr lang="sv-SE" dirty="0"/>
              <a:t>? </a:t>
            </a:r>
            <a:r>
              <a:rPr lang="sv-SE" dirty="0" err="1"/>
              <a:t>How</a:t>
            </a:r>
            <a:r>
              <a:rPr lang="sv-SE" dirty="0"/>
              <a:t> do </a:t>
            </a:r>
            <a:r>
              <a:rPr lang="sv-SE" dirty="0" err="1"/>
              <a:t>they</a:t>
            </a:r>
            <a:r>
              <a:rPr lang="sv-SE" dirty="0"/>
              <a:t> </a:t>
            </a:r>
            <a:r>
              <a:rPr lang="sv-SE" dirty="0" err="1"/>
              <a:t>see</a:t>
            </a:r>
            <a:r>
              <a:rPr lang="sv-SE" dirty="0"/>
              <a:t> </a:t>
            </a:r>
            <a:r>
              <a:rPr lang="sv-SE" dirty="0" err="1"/>
              <a:t>their</a:t>
            </a:r>
            <a:r>
              <a:rPr lang="sv-SE" dirty="0"/>
              <a:t> </a:t>
            </a:r>
            <a:r>
              <a:rPr lang="sv-SE" dirty="0" err="1"/>
              <a:t>own</a:t>
            </a:r>
            <a:r>
              <a:rPr lang="sv-SE" dirty="0"/>
              <a:t> </a:t>
            </a:r>
            <a:r>
              <a:rPr lang="sv-SE" dirty="0" err="1"/>
              <a:t>role</a:t>
            </a:r>
            <a:r>
              <a:rPr lang="sv-SE" dirty="0"/>
              <a:t> and </a:t>
            </a:r>
            <a:r>
              <a:rPr lang="sv-SE" dirty="0" err="1"/>
              <a:t>work</a:t>
            </a:r>
            <a:r>
              <a:rPr lang="sv-SE" dirty="0"/>
              <a:t> </a:t>
            </a:r>
            <a:r>
              <a:rPr lang="sv-SE" dirty="0" err="1"/>
              <a:t>compared</a:t>
            </a:r>
            <a:r>
              <a:rPr lang="sv-SE" dirty="0"/>
              <a:t> </a:t>
            </a:r>
            <a:r>
              <a:rPr lang="sv-SE" dirty="0" err="1"/>
              <a:t>to</a:t>
            </a:r>
            <a:r>
              <a:rPr lang="sv-SE" dirty="0"/>
              <a:t> </a:t>
            </a:r>
            <a:r>
              <a:rPr lang="sv-SE" dirty="0" err="1"/>
              <a:t>that</a:t>
            </a:r>
            <a:r>
              <a:rPr lang="sv-SE" dirty="0"/>
              <a:t> </a:t>
            </a:r>
            <a:r>
              <a:rPr lang="sv-SE" dirty="0" err="1"/>
              <a:t>of</a:t>
            </a:r>
            <a:r>
              <a:rPr lang="sv-SE" dirty="0"/>
              <a:t> </a:t>
            </a:r>
            <a:r>
              <a:rPr lang="sv-SE" dirty="0" err="1"/>
              <a:t>elected</a:t>
            </a:r>
            <a:r>
              <a:rPr lang="sv-SE" dirty="0"/>
              <a:t> </a:t>
            </a:r>
            <a:r>
              <a:rPr lang="sv-SE" dirty="0" err="1"/>
              <a:t>politicians</a:t>
            </a:r>
            <a:r>
              <a:rPr lang="sv-SE" dirty="0"/>
              <a:t> and </a:t>
            </a:r>
            <a:r>
              <a:rPr lang="sv-SE" dirty="0" err="1"/>
              <a:t>organizational</a:t>
            </a:r>
            <a:r>
              <a:rPr lang="sv-SE" dirty="0"/>
              <a:t> representatives? </a:t>
            </a:r>
            <a:r>
              <a:rPr lang="sv-SE" dirty="0" err="1"/>
              <a:t>What</a:t>
            </a:r>
            <a:r>
              <a:rPr lang="sv-SE" dirty="0"/>
              <a:t> </a:t>
            </a:r>
            <a:r>
              <a:rPr lang="sv-SE" dirty="0" err="1"/>
              <a:t>influence</a:t>
            </a:r>
            <a:r>
              <a:rPr lang="sv-SE" dirty="0"/>
              <a:t> do </a:t>
            </a:r>
            <a:r>
              <a:rPr lang="sv-SE" dirty="0" err="1"/>
              <a:t>they</a:t>
            </a:r>
            <a:r>
              <a:rPr lang="sv-SE" dirty="0"/>
              <a:t> </a:t>
            </a:r>
            <a:r>
              <a:rPr lang="sv-SE" dirty="0" err="1"/>
              <a:t>perceive</a:t>
            </a:r>
            <a:r>
              <a:rPr lang="sv-SE" dirty="0"/>
              <a:t> </a:t>
            </a:r>
            <a:r>
              <a:rPr lang="sv-SE" dirty="0" err="1"/>
              <a:t>that</a:t>
            </a:r>
            <a:r>
              <a:rPr lang="sv-SE" dirty="0"/>
              <a:t> </a:t>
            </a:r>
            <a:r>
              <a:rPr lang="sv-SE" dirty="0" err="1"/>
              <a:t>they</a:t>
            </a:r>
            <a:r>
              <a:rPr lang="sv-SE" dirty="0"/>
              <a:t> </a:t>
            </a:r>
            <a:r>
              <a:rPr lang="sv-SE" dirty="0" err="1"/>
              <a:t>have</a:t>
            </a:r>
            <a:r>
              <a:rPr lang="sv-SE" dirty="0"/>
              <a:t>, and </a:t>
            </a:r>
            <a:r>
              <a:rPr lang="sv-SE" dirty="0" err="1"/>
              <a:t>what</a:t>
            </a:r>
            <a:r>
              <a:rPr lang="sv-SE" dirty="0"/>
              <a:t> do </a:t>
            </a:r>
            <a:r>
              <a:rPr lang="sv-SE" dirty="0" err="1"/>
              <a:t>they</a:t>
            </a:r>
            <a:r>
              <a:rPr lang="sv-SE" dirty="0"/>
              <a:t> </a:t>
            </a:r>
            <a:r>
              <a:rPr lang="sv-SE" dirty="0" err="1"/>
              <a:t>see</a:t>
            </a:r>
            <a:r>
              <a:rPr lang="sv-SE" dirty="0"/>
              <a:t> as </a:t>
            </a:r>
            <a:r>
              <a:rPr lang="sv-SE" dirty="0" err="1"/>
              <a:t>their</a:t>
            </a:r>
            <a:r>
              <a:rPr lang="sv-SE" dirty="0"/>
              <a:t> limitations and </a:t>
            </a:r>
            <a:r>
              <a:rPr lang="sv-SE" dirty="0" err="1"/>
              <a:t>restrictions</a:t>
            </a:r>
            <a:r>
              <a:rPr lang="sv-SE" dirty="0"/>
              <a:t>? </a:t>
            </a:r>
            <a:r>
              <a:rPr lang="sv-SE" dirty="0" err="1" smtClean="0"/>
              <a:t>How</a:t>
            </a:r>
            <a:r>
              <a:rPr lang="sv-SE" dirty="0" smtClean="0"/>
              <a:t> </a:t>
            </a:r>
            <a:r>
              <a:rPr lang="sv-SE" dirty="0" err="1"/>
              <a:t>does</a:t>
            </a:r>
            <a:r>
              <a:rPr lang="sv-SE" dirty="0"/>
              <a:t> the </a:t>
            </a:r>
            <a:r>
              <a:rPr lang="sv-SE" dirty="0" err="1"/>
              <a:t>political-organizational</a:t>
            </a:r>
            <a:r>
              <a:rPr lang="sv-SE" dirty="0"/>
              <a:t> </a:t>
            </a:r>
            <a:r>
              <a:rPr lang="sv-SE" dirty="0" err="1"/>
              <a:t>institutional</a:t>
            </a:r>
            <a:r>
              <a:rPr lang="sv-SE" dirty="0"/>
              <a:t> </a:t>
            </a:r>
            <a:r>
              <a:rPr lang="sv-SE" dirty="0" err="1"/>
              <a:t>structure</a:t>
            </a:r>
            <a:r>
              <a:rPr lang="sv-SE" dirty="0"/>
              <a:t> </a:t>
            </a:r>
            <a:r>
              <a:rPr lang="sv-SE" dirty="0" err="1"/>
              <a:t>affect</a:t>
            </a:r>
            <a:r>
              <a:rPr lang="sv-SE" dirty="0"/>
              <a:t> </a:t>
            </a:r>
            <a:r>
              <a:rPr lang="sv-SE" dirty="0" err="1"/>
              <a:t>strategies</a:t>
            </a:r>
            <a:r>
              <a:rPr lang="sv-SE" dirty="0"/>
              <a:t>, </a:t>
            </a:r>
            <a:r>
              <a:rPr lang="sv-SE" dirty="0" err="1"/>
              <a:t>opportunities</a:t>
            </a:r>
            <a:r>
              <a:rPr lang="sv-SE" dirty="0"/>
              <a:t>, and limitations for the </a:t>
            </a:r>
            <a:r>
              <a:rPr lang="sv-SE" dirty="0" err="1"/>
              <a:t>influence</a:t>
            </a:r>
            <a:r>
              <a:rPr lang="sv-SE" dirty="0"/>
              <a:t> </a:t>
            </a:r>
            <a:r>
              <a:rPr lang="sv-SE" dirty="0" err="1"/>
              <a:t>of</a:t>
            </a:r>
            <a:r>
              <a:rPr lang="sv-SE" dirty="0"/>
              <a:t> policy </a:t>
            </a:r>
            <a:r>
              <a:rPr lang="sv-SE" dirty="0" err="1"/>
              <a:t>professionals</a:t>
            </a:r>
            <a:r>
              <a:rPr lang="sv-SE" dirty="0"/>
              <a:t>? </a:t>
            </a:r>
            <a:endParaRPr lang="sv-SE" dirty="0" smtClean="0"/>
          </a:p>
          <a:p>
            <a:endParaRPr lang="en-US" sz="1400" i="1" dirty="0" smtClean="0"/>
          </a:p>
          <a:p>
            <a:r>
              <a:rPr lang="en-US" sz="1400" i="1" dirty="0" smtClean="0"/>
              <a:t>The </a:t>
            </a:r>
            <a:r>
              <a:rPr lang="en-US" sz="1400" i="1" dirty="0"/>
              <a:t>occupation and career choices of policy professionals</a:t>
            </a:r>
            <a:r>
              <a:rPr lang="en-US" sz="1400" dirty="0"/>
              <a:t> </a:t>
            </a:r>
            <a:endParaRPr lang="sv-SE" sz="1400" dirty="0"/>
          </a:p>
          <a:p>
            <a:r>
              <a:rPr lang="en-GB" dirty="0"/>
              <a:t>Why do they choose to pursue politics in this particular form? What merits have been decisive for them in reaching their positions? What are their future career plans? Is this position a step towards becoming an elected politician or towards other careers? </a:t>
            </a:r>
            <a:r>
              <a:rPr lang="en-US" dirty="0"/>
              <a:t>How does the political-organizational institutional structure affect the motivations and outlooks of policy professionals?</a:t>
            </a:r>
            <a:endParaRPr lang="sv-SE" dirty="0"/>
          </a:p>
          <a:p>
            <a:endParaRPr lang="en-US" sz="1400" i="1" dirty="0" smtClean="0"/>
          </a:p>
          <a:p>
            <a:r>
              <a:rPr lang="en-US" sz="1400" i="1" dirty="0" smtClean="0"/>
              <a:t>The </a:t>
            </a:r>
            <a:r>
              <a:rPr lang="en-US" sz="1400" i="1" dirty="0" err="1"/>
              <a:t>labour</a:t>
            </a:r>
            <a:r>
              <a:rPr lang="en-US" sz="1400" i="1" dirty="0"/>
              <a:t> market for policy professionals</a:t>
            </a:r>
            <a:r>
              <a:rPr lang="en-US" sz="1400" dirty="0"/>
              <a:t> </a:t>
            </a:r>
            <a:endParaRPr lang="sv-SE" sz="1400" dirty="0"/>
          </a:p>
          <a:p>
            <a:r>
              <a:rPr lang="en-GB" dirty="0"/>
              <a:t>How is the labour market for policy professionals structured? How has it changed over time in terms of positions and composition? What are the most typical or significant moves and trajectories in this labour market? How are status and hierarchy perceived? What are seen as career opportunities and limitations? How do policy professionals balance their own career interests with organizational interests and broader societal interests? </a:t>
            </a:r>
            <a:r>
              <a:rPr lang="en-US" dirty="0"/>
              <a:t>How does the political-organizational institutional structure affect opportunities and limitations for the careers and prospects of policy professionals?</a:t>
            </a:r>
            <a:endParaRPr lang="sv-SE" dirty="0"/>
          </a:p>
          <a:p>
            <a:endParaRPr lang="sv-SE" dirty="0"/>
          </a:p>
        </p:txBody>
      </p:sp>
      <p:sp>
        <p:nvSpPr>
          <p:cNvPr id="4" name="Slide Number Placeholder 3"/>
          <p:cNvSpPr>
            <a:spLocks noGrp="1"/>
          </p:cNvSpPr>
          <p:nvPr>
            <p:ph type="sldNum" sz="quarter" idx="10"/>
          </p:nvPr>
        </p:nvSpPr>
        <p:spPr/>
        <p:txBody>
          <a:bodyPr/>
          <a:lstStyle/>
          <a:p>
            <a:fld id="{F2EDF478-5242-4964-BE37-26DC619ED066}" type="slidenum">
              <a:rPr lang="sv-SE" smtClean="0"/>
              <a:t>3</a:t>
            </a:fld>
            <a:endParaRPr lang="sv-SE"/>
          </a:p>
        </p:txBody>
      </p:sp>
    </p:spTree>
    <p:extLst>
      <p:ext uri="{BB962C8B-B14F-4D97-AF65-F5344CB8AC3E}">
        <p14:creationId xmlns:p14="http://schemas.microsoft.com/office/powerpoint/2010/main" val="743543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t>
            </a:r>
            <a:r>
              <a:rPr lang="sv-SE" sz="1600" dirty="0" err="1" smtClean="0"/>
              <a:t>handmade</a:t>
            </a:r>
            <a:r>
              <a:rPr lang="sv-SE" sz="1600" dirty="0" smtClean="0"/>
              <a:t> </a:t>
            </a:r>
            <a:r>
              <a:rPr lang="sv-SE" sz="1600" dirty="0" err="1" smtClean="0"/>
              <a:t>rather</a:t>
            </a:r>
            <a:r>
              <a:rPr lang="sv-SE" sz="1600" dirty="0" smtClean="0"/>
              <a:t> </a:t>
            </a:r>
            <a:r>
              <a:rPr lang="sv-SE" sz="1600" dirty="0" err="1" smtClean="0"/>
              <a:t>than</a:t>
            </a:r>
            <a:r>
              <a:rPr lang="sv-SE" sz="1600" dirty="0" smtClean="0"/>
              <a:t> </a:t>
            </a:r>
            <a:r>
              <a:rPr lang="sv-SE" sz="1600" dirty="0" err="1" smtClean="0"/>
              <a:t>computerized</a:t>
            </a:r>
            <a:r>
              <a:rPr lang="sv-SE" sz="1600" dirty="0" smtClean="0"/>
              <a:t>: come back </a:t>
            </a:r>
            <a:r>
              <a:rPr lang="sv-SE" sz="1600" dirty="0" err="1" smtClean="0"/>
              <a:t>to</a:t>
            </a:r>
            <a:r>
              <a:rPr lang="sv-SE" sz="1600" dirty="0" smtClean="0"/>
              <a:t> </a:t>
            </a:r>
            <a:r>
              <a:rPr lang="sv-SE" sz="1600" dirty="0" err="1" smtClean="0"/>
              <a:t>if</a:t>
            </a:r>
            <a:r>
              <a:rPr lang="sv-SE" sz="1600" dirty="0" smtClean="0"/>
              <a:t> </a:t>
            </a:r>
            <a:r>
              <a:rPr lang="sv-SE" sz="1600" dirty="0" err="1" smtClean="0"/>
              <a:t>you</a:t>
            </a:r>
            <a:r>
              <a:rPr lang="sv-SE" sz="1600" dirty="0" smtClean="0"/>
              <a:t> </a:t>
            </a:r>
            <a:r>
              <a:rPr lang="sv-SE" sz="1600" dirty="0" err="1" smtClean="0"/>
              <a:t>want</a:t>
            </a:r>
            <a:endParaRPr lang="sv-SE" sz="1600" dirty="0"/>
          </a:p>
        </p:txBody>
      </p:sp>
      <p:sp>
        <p:nvSpPr>
          <p:cNvPr id="4" name="Slide Number Placeholder 3"/>
          <p:cNvSpPr>
            <a:spLocks noGrp="1"/>
          </p:cNvSpPr>
          <p:nvPr>
            <p:ph type="sldNum" sz="quarter" idx="10"/>
          </p:nvPr>
        </p:nvSpPr>
        <p:spPr/>
        <p:txBody>
          <a:bodyPr/>
          <a:lstStyle/>
          <a:p>
            <a:fld id="{F2EDF478-5242-4964-BE37-26DC619ED066}" type="slidenum">
              <a:rPr lang="sv-SE" smtClean="0"/>
              <a:t>4</a:t>
            </a:fld>
            <a:endParaRPr lang="sv-SE"/>
          </a:p>
        </p:txBody>
      </p:sp>
    </p:spTree>
    <p:extLst>
      <p:ext uri="{BB962C8B-B14F-4D97-AF65-F5344CB8AC3E}">
        <p14:creationId xmlns:p14="http://schemas.microsoft.com/office/powerpoint/2010/main" val="370006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sz="1400" dirty="0" smtClean="0"/>
          </a:p>
          <a:p>
            <a:endParaRPr lang="sv-SE" sz="1400" dirty="0"/>
          </a:p>
          <a:p>
            <a:r>
              <a:rPr lang="sv-SE" sz="1400" dirty="0" err="1" smtClean="0"/>
              <a:t>Latvia</a:t>
            </a:r>
            <a:r>
              <a:rPr lang="sv-SE" sz="1400" dirty="0" smtClean="0"/>
              <a:t>, </a:t>
            </a:r>
            <a:r>
              <a:rPr lang="sv-SE" sz="1400" dirty="0" err="1" smtClean="0"/>
              <a:t>Ireland</a:t>
            </a:r>
            <a:r>
              <a:rPr lang="sv-SE" sz="1400" dirty="0" smtClean="0"/>
              <a:t> and the </a:t>
            </a:r>
            <a:r>
              <a:rPr lang="sv-SE" sz="1400" dirty="0" err="1" smtClean="0"/>
              <a:t>Netherlands</a:t>
            </a:r>
            <a:endParaRPr lang="sv-SE" sz="1400" dirty="0" smtClean="0"/>
          </a:p>
          <a:p>
            <a:endParaRPr lang="sv-SE" sz="1400" dirty="0"/>
          </a:p>
          <a:p>
            <a:endParaRPr lang="sv-SE" sz="1400" dirty="0" smtClean="0"/>
          </a:p>
          <a:p>
            <a:r>
              <a:rPr lang="sv-SE" sz="1400" dirty="0" smtClean="0"/>
              <a:t>Sweden vs. </a:t>
            </a:r>
            <a:r>
              <a:rPr lang="sv-SE" sz="1400" dirty="0" err="1" smtClean="0"/>
              <a:t>Norway</a:t>
            </a:r>
            <a:endParaRPr lang="sv-SE" sz="1400" dirty="0"/>
          </a:p>
        </p:txBody>
      </p:sp>
      <p:sp>
        <p:nvSpPr>
          <p:cNvPr id="4" name="Slide Number Placeholder 3"/>
          <p:cNvSpPr>
            <a:spLocks noGrp="1"/>
          </p:cNvSpPr>
          <p:nvPr>
            <p:ph type="sldNum" sz="quarter" idx="10"/>
          </p:nvPr>
        </p:nvSpPr>
        <p:spPr/>
        <p:txBody>
          <a:bodyPr/>
          <a:lstStyle/>
          <a:p>
            <a:fld id="{F2EDF478-5242-4964-BE37-26DC619ED066}" type="slidenum">
              <a:rPr lang="sv-SE" smtClean="0"/>
              <a:t>5</a:t>
            </a:fld>
            <a:endParaRPr lang="sv-SE"/>
          </a:p>
        </p:txBody>
      </p:sp>
    </p:spTree>
    <p:extLst>
      <p:ext uri="{BB962C8B-B14F-4D97-AF65-F5344CB8AC3E}">
        <p14:creationId xmlns:p14="http://schemas.microsoft.com/office/powerpoint/2010/main" val="3965616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400" dirty="0" smtClean="0"/>
              <a:t>No </a:t>
            </a:r>
            <a:r>
              <a:rPr lang="sv-SE" sz="1400" dirty="0" err="1" smtClean="0"/>
              <a:t>agreement</a:t>
            </a:r>
            <a:r>
              <a:rPr lang="sv-SE" sz="1400" dirty="0" smtClean="0"/>
              <a:t> </a:t>
            </a:r>
            <a:r>
              <a:rPr lang="sv-SE" sz="1400" dirty="0" err="1" smtClean="0"/>
              <a:t>among</a:t>
            </a:r>
            <a:r>
              <a:rPr lang="sv-SE" sz="1400" dirty="0" smtClean="0"/>
              <a:t> </a:t>
            </a:r>
            <a:r>
              <a:rPr lang="sv-SE" sz="1400" dirty="0" err="1" smtClean="0"/>
              <a:t>poladv</a:t>
            </a:r>
            <a:r>
              <a:rPr lang="sv-SE" sz="1400" dirty="0" smtClean="0"/>
              <a:t> and </a:t>
            </a:r>
            <a:r>
              <a:rPr lang="sv-SE" sz="1400" dirty="0" err="1" smtClean="0"/>
              <a:t>polsec</a:t>
            </a:r>
            <a:r>
              <a:rPr lang="sv-SE" sz="1400" dirty="0" smtClean="0"/>
              <a:t> </a:t>
            </a:r>
            <a:r>
              <a:rPr lang="sv-SE" sz="1400" dirty="0" err="1" smtClean="0"/>
              <a:t>etc</a:t>
            </a:r>
            <a:r>
              <a:rPr lang="sv-SE" sz="1400" dirty="0" smtClean="0"/>
              <a:t> </a:t>
            </a:r>
            <a:r>
              <a:rPr lang="sv-SE" sz="1400" dirty="0" err="1" smtClean="0"/>
              <a:t>about</a:t>
            </a:r>
            <a:r>
              <a:rPr lang="sv-SE" sz="1400" dirty="0" smtClean="0"/>
              <a:t> </a:t>
            </a:r>
            <a:r>
              <a:rPr lang="sv-SE" sz="1400" dirty="0" err="1" smtClean="0"/>
              <a:t>whether</a:t>
            </a:r>
            <a:r>
              <a:rPr lang="sv-SE" sz="1400" dirty="0" smtClean="0"/>
              <a:t> </a:t>
            </a:r>
            <a:r>
              <a:rPr lang="sv-SE" sz="1400" dirty="0" err="1" smtClean="0"/>
              <a:t>one</a:t>
            </a:r>
            <a:r>
              <a:rPr lang="sv-SE" sz="1400" dirty="0" smtClean="0"/>
              <a:t> is a </a:t>
            </a:r>
            <a:r>
              <a:rPr lang="sv-SE" sz="1400" dirty="0" err="1" smtClean="0"/>
              <a:t>politician</a:t>
            </a:r>
            <a:r>
              <a:rPr lang="sv-SE" sz="1400" dirty="0" smtClean="0"/>
              <a:t> or not. </a:t>
            </a:r>
            <a:r>
              <a:rPr lang="sv-SE" sz="1400" dirty="0" err="1" smtClean="0"/>
              <a:t>Background</a:t>
            </a:r>
            <a:r>
              <a:rPr lang="sv-SE" sz="1400" dirty="0" smtClean="0"/>
              <a:t> (</a:t>
            </a:r>
            <a:r>
              <a:rPr lang="sv-SE" sz="1400" dirty="0" err="1" smtClean="0"/>
              <a:t>political</a:t>
            </a:r>
            <a:r>
              <a:rPr lang="sv-SE" sz="1400" dirty="0" smtClean="0"/>
              <a:t> or civil </a:t>
            </a:r>
            <a:r>
              <a:rPr lang="sv-SE" sz="1400" dirty="0" err="1" smtClean="0"/>
              <a:t>servant</a:t>
            </a:r>
            <a:r>
              <a:rPr lang="sv-SE" sz="1400" dirty="0" smtClean="0"/>
              <a:t>) is </a:t>
            </a:r>
            <a:r>
              <a:rPr lang="sv-SE" sz="1400" dirty="0" err="1" smtClean="0"/>
              <a:t>what</a:t>
            </a:r>
            <a:r>
              <a:rPr lang="sv-SE" sz="1400" dirty="0" smtClean="0"/>
              <a:t> </a:t>
            </a:r>
            <a:r>
              <a:rPr lang="sv-SE" sz="1400" dirty="0" err="1" smtClean="0"/>
              <a:t>decides</a:t>
            </a:r>
            <a:r>
              <a:rPr lang="sv-SE" sz="1400" dirty="0" smtClean="0"/>
              <a:t>. </a:t>
            </a:r>
          </a:p>
          <a:p>
            <a:endParaRPr lang="sv-SE" sz="1400" dirty="0"/>
          </a:p>
          <a:p>
            <a:r>
              <a:rPr lang="sv-SE" sz="1400" dirty="0" smtClean="0"/>
              <a:t>The limits </a:t>
            </a:r>
            <a:r>
              <a:rPr lang="sv-SE" sz="1400" dirty="0" err="1" smtClean="0"/>
              <a:t>of</a:t>
            </a:r>
            <a:r>
              <a:rPr lang="sv-SE" sz="1400" dirty="0" smtClean="0"/>
              <a:t> the </a:t>
            </a:r>
            <a:r>
              <a:rPr lang="sv-SE" sz="1400" dirty="0" err="1" smtClean="0"/>
              <a:t>mandate</a:t>
            </a:r>
            <a:r>
              <a:rPr lang="sv-SE" sz="1400" dirty="0" smtClean="0"/>
              <a:t> </a:t>
            </a:r>
            <a:r>
              <a:rPr lang="sv-SE" sz="1400" dirty="0" err="1" smtClean="0"/>
              <a:t>are</a:t>
            </a:r>
            <a:r>
              <a:rPr lang="sv-SE" sz="1400" dirty="0" smtClean="0"/>
              <a:t> </a:t>
            </a:r>
            <a:r>
              <a:rPr lang="sv-SE" sz="1400" dirty="0" err="1" smtClean="0"/>
              <a:t>very</a:t>
            </a:r>
            <a:r>
              <a:rPr lang="sv-SE" sz="1400" dirty="0" smtClean="0"/>
              <a:t> diffuse. </a:t>
            </a:r>
          </a:p>
          <a:p>
            <a:endParaRPr lang="sv-SE" sz="1400" dirty="0"/>
          </a:p>
          <a:p>
            <a:r>
              <a:rPr lang="sv-SE" sz="1400" dirty="0" smtClean="0"/>
              <a:t>No neutral </a:t>
            </a:r>
            <a:r>
              <a:rPr lang="sv-SE" sz="1400" dirty="0" err="1" smtClean="0"/>
              <a:t>expertise</a:t>
            </a:r>
            <a:r>
              <a:rPr lang="sv-SE" sz="1400" dirty="0" smtClean="0"/>
              <a:t>: </a:t>
            </a:r>
            <a:r>
              <a:rPr lang="sv-SE" sz="1400" dirty="0" err="1" smtClean="0"/>
              <a:t>want</a:t>
            </a:r>
            <a:r>
              <a:rPr lang="sv-SE" sz="1400" dirty="0" smtClean="0"/>
              <a:t> </a:t>
            </a:r>
            <a:r>
              <a:rPr lang="sv-SE" sz="1400" dirty="0" err="1" smtClean="0"/>
              <a:t>influence</a:t>
            </a:r>
            <a:r>
              <a:rPr lang="sv-SE" sz="1400" dirty="0" smtClean="0"/>
              <a:t> and </a:t>
            </a:r>
            <a:r>
              <a:rPr lang="sv-SE" sz="1400" dirty="0" err="1" smtClean="0"/>
              <a:t>power</a:t>
            </a:r>
            <a:r>
              <a:rPr lang="sv-SE" sz="1400" dirty="0" smtClean="0"/>
              <a:t>, </a:t>
            </a:r>
            <a:r>
              <a:rPr lang="sv-SE" sz="1400" dirty="0" err="1" smtClean="0"/>
              <a:t>to</a:t>
            </a:r>
            <a:r>
              <a:rPr lang="sv-SE" sz="1400" dirty="0" smtClean="0"/>
              <a:t> be in the </a:t>
            </a:r>
            <a:r>
              <a:rPr lang="sv-SE" sz="1400" dirty="0" err="1" smtClean="0"/>
              <a:t>middle</a:t>
            </a:r>
            <a:r>
              <a:rPr lang="sv-SE" sz="1400" dirty="0" smtClean="0"/>
              <a:t> </a:t>
            </a:r>
            <a:r>
              <a:rPr lang="sv-SE" sz="1400" dirty="0" err="1" smtClean="0"/>
              <a:t>of</a:t>
            </a:r>
            <a:r>
              <a:rPr lang="sv-SE" sz="1400" dirty="0" smtClean="0"/>
              <a:t> events</a:t>
            </a:r>
          </a:p>
          <a:p>
            <a:endParaRPr lang="sv-SE" sz="1400" dirty="0"/>
          </a:p>
          <a:p>
            <a:r>
              <a:rPr lang="sv-SE" sz="1400" dirty="0" err="1" smtClean="0"/>
              <a:t>Virtually</a:t>
            </a:r>
            <a:r>
              <a:rPr lang="sv-SE" sz="1400" dirty="0" smtClean="0"/>
              <a:t> </a:t>
            </a:r>
            <a:r>
              <a:rPr lang="sv-SE" sz="1400" dirty="0" err="1" smtClean="0"/>
              <a:t>noone</a:t>
            </a:r>
            <a:r>
              <a:rPr lang="sv-SE" sz="1400" dirty="0" smtClean="0"/>
              <a:t> </a:t>
            </a:r>
            <a:r>
              <a:rPr lang="sv-SE" sz="1400" dirty="0" err="1" smtClean="0"/>
              <a:t>wants</a:t>
            </a:r>
            <a:r>
              <a:rPr lang="sv-SE" sz="1400" dirty="0" smtClean="0"/>
              <a:t> </a:t>
            </a:r>
            <a:r>
              <a:rPr lang="sv-SE" sz="1400" dirty="0" err="1" smtClean="0"/>
              <a:t>to</a:t>
            </a:r>
            <a:r>
              <a:rPr lang="sv-SE" sz="1400" dirty="0" smtClean="0"/>
              <a:t> </a:t>
            </a:r>
            <a:r>
              <a:rPr lang="sv-SE" sz="1400" dirty="0" err="1" smtClean="0"/>
              <a:t>work</a:t>
            </a:r>
            <a:r>
              <a:rPr lang="sv-SE" sz="1400" dirty="0" smtClean="0"/>
              <a:t> as an </a:t>
            </a:r>
            <a:r>
              <a:rPr lang="sv-SE" sz="1400" dirty="0" err="1" smtClean="0"/>
              <a:t>elected</a:t>
            </a:r>
            <a:r>
              <a:rPr lang="sv-SE" sz="1400" dirty="0" smtClean="0"/>
              <a:t> </a:t>
            </a:r>
            <a:r>
              <a:rPr lang="sv-SE" sz="1400" dirty="0" err="1" smtClean="0"/>
              <a:t>politician</a:t>
            </a:r>
            <a:r>
              <a:rPr lang="sv-SE" sz="1400" dirty="0" smtClean="0"/>
              <a:t>. </a:t>
            </a:r>
            <a:r>
              <a:rPr lang="sv-SE" sz="1400" dirty="0" err="1" smtClean="0"/>
              <a:t>Why</a:t>
            </a:r>
            <a:r>
              <a:rPr lang="sv-SE" sz="1400" dirty="0" smtClean="0"/>
              <a:t> not? </a:t>
            </a:r>
            <a:r>
              <a:rPr lang="sv-SE" sz="1400" dirty="0" err="1" smtClean="0"/>
              <a:t>Mass</a:t>
            </a:r>
            <a:r>
              <a:rPr lang="sv-SE" sz="1400" dirty="0" smtClean="0"/>
              <a:t> media </a:t>
            </a:r>
            <a:r>
              <a:rPr lang="sv-SE" sz="1400" dirty="0" err="1" smtClean="0"/>
              <a:t>pressure</a:t>
            </a:r>
            <a:r>
              <a:rPr lang="sv-SE" sz="1400" dirty="0" smtClean="0"/>
              <a:t> the </a:t>
            </a:r>
            <a:r>
              <a:rPr lang="sv-SE" sz="1400" dirty="0" err="1" smtClean="0"/>
              <a:t>most</a:t>
            </a:r>
            <a:r>
              <a:rPr lang="sv-SE" sz="1400" dirty="0" smtClean="0"/>
              <a:t> common </a:t>
            </a:r>
            <a:r>
              <a:rPr lang="sv-SE" sz="1400" dirty="0" err="1" smtClean="0"/>
              <a:t>answer</a:t>
            </a:r>
            <a:r>
              <a:rPr lang="sv-SE" sz="1400" dirty="0" smtClean="0"/>
              <a:t>. </a:t>
            </a:r>
            <a:r>
              <a:rPr lang="sv-SE" sz="1400" dirty="0" err="1" smtClean="0"/>
              <a:t>But</a:t>
            </a:r>
            <a:r>
              <a:rPr lang="sv-SE" sz="1400" dirty="0" smtClean="0"/>
              <a:t> a </a:t>
            </a:r>
            <a:r>
              <a:rPr lang="sv-SE" sz="1400" dirty="0" err="1" smtClean="0"/>
              <a:t>complicated</a:t>
            </a:r>
            <a:r>
              <a:rPr lang="sv-SE" sz="1400" dirty="0" smtClean="0"/>
              <a:t> relationship: </a:t>
            </a:r>
            <a:r>
              <a:rPr lang="sv-SE" sz="1400" dirty="0" err="1" smtClean="0"/>
              <a:t>when</a:t>
            </a:r>
            <a:r>
              <a:rPr lang="sv-SE" sz="1400" dirty="0" smtClean="0"/>
              <a:t> </a:t>
            </a:r>
            <a:r>
              <a:rPr lang="sv-SE" sz="1400" dirty="0" err="1" smtClean="0"/>
              <a:t>they</a:t>
            </a:r>
            <a:r>
              <a:rPr lang="sv-SE" sz="1400" dirty="0" smtClean="0"/>
              <a:t> </a:t>
            </a:r>
            <a:r>
              <a:rPr lang="sv-SE" sz="1400" dirty="0" err="1" smtClean="0"/>
              <a:t>feel</a:t>
            </a:r>
            <a:r>
              <a:rPr lang="sv-SE" sz="1400" dirty="0" smtClean="0"/>
              <a:t> </a:t>
            </a:r>
            <a:r>
              <a:rPr lang="sv-SE" sz="1400" dirty="0" err="1" smtClean="0"/>
              <a:t>most</a:t>
            </a:r>
            <a:r>
              <a:rPr lang="sv-SE" sz="1400" dirty="0" smtClean="0"/>
              <a:t> </a:t>
            </a:r>
            <a:r>
              <a:rPr lang="sv-SE" sz="1400" dirty="0" err="1" smtClean="0"/>
              <a:t>satisfied</a:t>
            </a:r>
            <a:r>
              <a:rPr lang="sv-SE" sz="1400" dirty="0" smtClean="0"/>
              <a:t>. </a:t>
            </a:r>
          </a:p>
          <a:p>
            <a:endParaRPr lang="sv-SE" sz="1400" dirty="0"/>
          </a:p>
          <a:p>
            <a:r>
              <a:rPr lang="sv-SE" sz="1400" dirty="0" smtClean="0"/>
              <a:t>Second </a:t>
            </a:r>
            <a:r>
              <a:rPr lang="sv-SE" sz="1400" dirty="0" err="1" smtClean="0"/>
              <a:t>most</a:t>
            </a:r>
            <a:r>
              <a:rPr lang="sv-SE" sz="1400" dirty="0" smtClean="0"/>
              <a:t> common </a:t>
            </a:r>
            <a:r>
              <a:rPr lang="sv-SE" sz="1400" dirty="0" err="1" smtClean="0"/>
              <a:t>answer</a:t>
            </a:r>
            <a:r>
              <a:rPr lang="sv-SE" sz="1400" dirty="0" smtClean="0"/>
              <a:t> is </a:t>
            </a:r>
            <a:r>
              <a:rPr lang="sv-SE" sz="1400" dirty="0" err="1" smtClean="0"/>
              <a:t>that</a:t>
            </a:r>
            <a:r>
              <a:rPr lang="sv-SE" sz="1400" dirty="0" smtClean="0"/>
              <a:t> </a:t>
            </a:r>
            <a:r>
              <a:rPr lang="sv-SE" sz="1400" dirty="0" err="1" smtClean="0"/>
              <a:t>elected</a:t>
            </a:r>
            <a:r>
              <a:rPr lang="sv-SE" sz="1400" dirty="0" smtClean="0"/>
              <a:t> </a:t>
            </a:r>
            <a:r>
              <a:rPr lang="sv-SE" sz="1400" dirty="0" err="1" smtClean="0"/>
              <a:t>politics</a:t>
            </a:r>
            <a:r>
              <a:rPr lang="sv-SE" sz="1400" dirty="0" smtClean="0"/>
              <a:t> is </a:t>
            </a:r>
            <a:r>
              <a:rPr lang="sv-SE" sz="1400" dirty="0" err="1" smtClean="0"/>
              <a:t>slow</a:t>
            </a:r>
            <a:r>
              <a:rPr lang="sv-SE" sz="1400" dirty="0" smtClean="0"/>
              <a:t>, </a:t>
            </a:r>
            <a:r>
              <a:rPr lang="sv-SE" sz="1400" dirty="0" err="1" smtClean="0"/>
              <a:t>boring</a:t>
            </a:r>
            <a:r>
              <a:rPr lang="sv-SE" sz="1400" dirty="0" smtClean="0"/>
              <a:t>, </a:t>
            </a:r>
            <a:r>
              <a:rPr lang="sv-SE" sz="1400" dirty="0" err="1" smtClean="0"/>
              <a:t>void</a:t>
            </a:r>
            <a:r>
              <a:rPr lang="sv-SE" sz="1400" dirty="0" smtClean="0"/>
              <a:t> </a:t>
            </a:r>
            <a:r>
              <a:rPr lang="sv-SE" sz="1400" dirty="0" err="1" smtClean="0"/>
              <a:t>of</a:t>
            </a:r>
            <a:r>
              <a:rPr lang="sv-SE" sz="1400" dirty="0" smtClean="0"/>
              <a:t> </a:t>
            </a:r>
            <a:r>
              <a:rPr lang="sv-SE" sz="1400" dirty="0" err="1" smtClean="0"/>
              <a:t>intellectual</a:t>
            </a:r>
            <a:r>
              <a:rPr lang="sv-SE" sz="1400" dirty="0" smtClean="0"/>
              <a:t> stimulation. </a:t>
            </a:r>
            <a:r>
              <a:rPr lang="sv-SE" sz="1400" dirty="0" err="1" smtClean="0"/>
              <a:t>Slow</a:t>
            </a:r>
            <a:r>
              <a:rPr lang="sv-SE" sz="1400" dirty="0" smtClean="0"/>
              <a:t> as a process, </a:t>
            </a:r>
            <a:r>
              <a:rPr lang="sv-SE" sz="1400" dirty="0" err="1" smtClean="0"/>
              <a:t>but</a:t>
            </a:r>
            <a:r>
              <a:rPr lang="sv-SE" sz="1400" dirty="0" smtClean="0"/>
              <a:t> </a:t>
            </a:r>
            <a:r>
              <a:rPr lang="sv-SE" sz="1400" dirty="0" err="1" smtClean="0"/>
              <a:t>even</a:t>
            </a:r>
            <a:r>
              <a:rPr lang="sv-SE" sz="1400" dirty="0" smtClean="0"/>
              <a:t> </a:t>
            </a:r>
            <a:r>
              <a:rPr lang="sv-SE" sz="1400" dirty="0" err="1" smtClean="0"/>
              <a:t>more</a:t>
            </a:r>
            <a:r>
              <a:rPr lang="sv-SE" sz="1400" dirty="0" smtClean="0"/>
              <a:t> as a </a:t>
            </a:r>
            <a:r>
              <a:rPr lang="sv-SE" sz="1400" dirty="0" err="1" smtClean="0"/>
              <a:t>career</a:t>
            </a:r>
            <a:r>
              <a:rPr lang="sv-SE" sz="1400" dirty="0" smtClean="0"/>
              <a:t> (dog-yards). Merits do not </a:t>
            </a:r>
            <a:r>
              <a:rPr lang="sv-SE" sz="1400" dirty="0" err="1" smtClean="0"/>
              <a:t>count</a:t>
            </a:r>
            <a:r>
              <a:rPr lang="sv-SE" sz="1400" dirty="0" smtClean="0"/>
              <a:t>, </a:t>
            </a:r>
            <a:r>
              <a:rPr lang="sv-SE" sz="1400" dirty="0" err="1" smtClean="0"/>
              <a:t>only</a:t>
            </a:r>
            <a:r>
              <a:rPr lang="sv-SE" sz="1400" dirty="0" smtClean="0"/>
              <a:t> long and </a:t>
            </a:r>
            <a:r>
              <a:rPr lang="sv-SE" sz="1400" dirty="0" err="1" smtClean="0"/>
              <a:t>faithful</a:t>
            </a:r>
            <a:r>
              <a:rPr lang="sv-SE" sz="1400" dirty="0" smtClean="0"/>
              <a:t> service. </a:t>
            </a:r>
            <a:r>
              <a:rPr lang="sv-SE" sz="1400" dirty="0" err="1" smtClean="0"/>
              <a:t>Speak</a:t>
            </a:r>
            <a:r>
              <a:rPr lang="sv-SE" sz="1400" dirty="0" smtClean="0"/>
              <a:t> </a:t>
            </a:r>
            <a:r>
              <a:rPr lang="sv-SE" sz="1400" dirty="0" err="1" smtClean="0"/>
              <a:t>to</a:t>
            </a:r>
            <a:r>
              <a:rPr lang="sv-SE" sz="1400" dirty="0" smtClean="0"/>
              <a:t> the </a:t>
            </a:r>
            <a:r>
              <a:rPr lang="sv-SE" sz="1400" dirty="0" err="1" smtClean="0"/>
              <a:t>daft</a:t>
            </a:r>
            <a:r>
              <a:rPr lang="sv-SE" sz="1400" dirty="0" smtClean="0"/>
              <a:t> and </a:t>
            </a:r>
            <a:r>
              <a:rPr lang="sv-SE" sz="1400" dirty="0" err="1" smtClean="0"/>
              <a:t>uneducated</a:t>
            </a:r>
            <a:r>
              <a:rPr lang="sv-SE" sz="1400" dirty="0" smtClean="0"/>
              <a:t>. Full </a:t>
            </a:r>
            <a:r>
              <a:rPr lang="sv-SE" sz="1400" dirty="0" err="1" smtClean="0"/>
              <a:t>of</a:t>
            </a:r>
            <a:r>
              <a:rPr lang="sv-SE" sz="1400" dirty="0" smtClean="0"/>
              <a:t> </a:t>
            </a:r>
            <a:r>
              <a:rPr lang="sv-SE" sz="1400" dirty="0" err="1" smtClean="0"/>
              <a:t>dirty</a:t>
            </a:r>
            <a:r>
              <a:rPr lang="sv-SE" sz="1400" dirty="0" smtClean="0"/>
              <a:t> tricks and personal </a:t>
            </a:r>
            <a:r>
              <a:rPr lang="sv-SE" sz="1400" dirty="0" err="1" smtClean="0"/>
              <a:t>conflicts</a:t>
            </a:r>
            <a:r>
              <a:rPr lang="sv-SE" sz="1400" dirty="0" smtClean="0"/>
              <a:t>. </a:t>
            </a:r>
          </a:p>
          <a:p>
            <a:endParaRPr lang="sv-SE" sz="1400" dirty="0"/>
          </a:p>
          <a:p>
            <a:r>
              <a:rPr lang="sv-SE" sz="1400" dirty="0" smtClean="0"/>
              <a:t>(INTE KLICKA)</a:t>
            </a:r>
            <a:endParaRPr lang="sv-SE" sz="1400" dirty="0"/>
          </a:p>
        </p:txBody>
      </p:sp>
      <p:sp>
        <p:nvSpPr>
          <p:cNvPr id="4" name="Slide Number Placeholder 3"/>
          <p:cNvSpPr>
            <a:spLocks noGrp="1"/>
          </p:cNvSpPr>
          <p:nvPr>
            <p:ph type="sldNum" sz="quarter" idx="10"/>
          </p:nvPr>
        </p:nvSpPr>
        <p:spPr/>
        <p:txBody>
          <a:bodyPr/>
          <a:lstStyle/>
          <a:p>
            <a:fld id="{F2EDF478-5242-4964-BE37-26DC619ED066}" type="slidenum">
              <a:rPr lang="sv-SE" smtClean="0"/>
              <a:t>6</a:t>
            </a:fld>
            <a:endParaRPr lang="sv-SE"/>
          </a:p>
        </p:txBody>
      </p:sp>
    </p:spTree>
    <p:extLst>
      <p:ext uri="{BB962C8B-B14F-4D97-AF65-F5344CB8AC3E}">
        <p14:creationId xmlns:p14="http://schemas.microsoft.com/office/powerpoint/2010/main" val="215769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494292"/>
            <a:ext cx="5438140" cy="5002956"/>
          </a:xfrm>
        </p:spPr>
        <p:txBody>
          <a:bodyPr/>
          <a:lstStyle/>
          <a:p>
            <a:r>
              <a:rPr lang="en-US" dirty="0"/>
              <a:t>Problem formulation is about describing contemporary Sweden, to use descriptions grounded in facts and science but presented from an angle that benefits the values and groups that one represents. Research is </a:t>
            </a:r>
            <a:r>
              <a:rPr lang="en-US" dirty="0" smtClean="0"/>
              <a:t>engaged </a:t>
            </a:r>
            <a:r>
              <a:rPr lang="en-US" dirty="0"/>
              <a:t>and new facts and standpoints are produced. This has to be made in a reliable and scientific way to increase trustworthiness, but it is all done in order to advance the conditions for the groups and interests that one is employed to promote.</a:t>
            </a:r>
            <a:endParaRPr lang="en-US" dirty="0" smtClean="0"/>
          </a:p>
          <a:p>
            <a:endParaRPr lang="en-US" dirty="0"/>
          </a:p>
          <a:p>
            <a:r>
              <a:rPr lang="en-US" dirty="0"/>
              <a:t>But there is a second, quite different, way in which knowledge is important to the policy professionals. That is manifested in knowing the political game: to know </a:t>
            </a:r>
            <a:r>
              <a:rPr lang="en-US" i="1" dirty="0"/>
              <a:t>where</a:t>
            </a:r>
            <a:r>
              <a:rPr lang="en-US" dirty="0"/>
              <a:t> in the complex political system decisions are really made, </a:t>
            </a:r>
            <a:r>
              <a:rPr lang="en-US" i="1" dirty="0"/>
              <a:t>when</a:t>
            </a:r>
            <a:r>
              <a:rPr lang="en-US" dirty="0"/>
              <a:t> you have to act in the policy process, and </a:t>
            </a:r>
            <a:r>
              <a:rPr lang="en-US" i="1" dirty="0"/>
              <a:t>how</a:t>
            </a:r>
            <a:r>
              <a:rPr lang="en-US" dirty="0"/>
              <a:t> political actors think and act. This is the political specialists’ particular advantage over lay </a:t>
            </a:r>
            <a:r>
              <a:rPr lang="en-US" dirty="0" smtClean="0"/>
              <a:t>actors. </a:t>
            </a:r>
            <a:r>
              <a:rPr lang="en-US" dirty="0"/>
              <a:t>This is also the most important skill that the PR agencies buy when they employ ex-politicians and ex-political advisors. Knowing </a:t>
            </a:r>
            <a:r>
              <a:rPr lang="en-US" i="1" dirty="0"/>
              <a:t>people</a:t>
            </a:r>
            <a:r>
              <a:rPr lang="en-US" dirty="0"/>
              <a:t> is important, but not as important as knowing the </a:t>
            </a:r>
            <a:r>
              <a:rPr lang="en-US" i="1" dirty="0" smtClean="0"/>
              <a:t>processes</a:t>
            </a:r>
            <a:r>
              <a:rPr lang="en-US" dirty="0" smtClean="0"/>
              <a:t>. </a:t>
            </a:r>
          </a:p>
          <a:p>
            <a:endParaRPr lang="en-US" dirty="0"/>
          </a:p>
          <a:p>
            <a:r>
              <a:rPr lang="en-US" dirty="0"/>
              <a:t>But there is yet another aspect of knowledge production in the policy professional world where access to people matters more: fast access to information and correct data. Often policy professionals immediately need to know where a question lies at the moment, or quickly get hold of some specific facts that can be used as political ammunition. And in such a collection of information the personal networks are extremely important</a:t>
            </a:r>
            <a:r>
              <a:rPr lang="en-US" dirty="0" smtClean="0"/>
              <a:t>. </a:t>
            </a:r>
            <a:r>
              <a:rPr lang="en-US" dirty="0"/>
              <a:t>But the information not only has to be fast, it has also to be reliable. Everybody knows that in politics the tiniest error will be used to undermine confidence for the messenger. So the horror is that one’s closest </a:t>
            </a:r>
            <a:r>
              <a:rPr lang="en-US" dirty="0" smtClean="0"/>
              <a:t>representative will </a:t>
            </a:r>
            <a:r>
              <a:rPr lang="en-US" dirty="0"/>
              <a:t>stand in the media spotlight and say things that are simply wrong. </a:t>
            </a:r>
            <a:endParaRPr lang="sv-SE" dirty="0"/>
          </a:p>
        </p:txBody>
      </p:sp>
      <p:sp>
        <p:nvSpPr>
          <p:cNvPr id="4" name="Slide Number Placeholder 3"/>
          <p:cNvSpPr>
            <a:spLocks noGrp="1"/>
          </p:cNvSpPr>
          <p:nvPr>
            <p:ph type="sldNum" sz="quarter" idx="10"/>
          </p:nvPr>
        </p:nvSpPr>
        <p:spPr/>
        <p:txBody>
          <a:bodyPr/>
          <a:lstStyle/>
          <a:p>
            <a:fld id="{F2EDF478-5242-4964-BE37-26DC619ED066}" type="slidenum">
              <a:rPr lang="sv-SE" smtClean="0"/>
              <a:t>7</a:t>
            </a:fld>
            <a:endParaRPr lang="sv-SE"/>
          </a:p>
        </p:txBody>
      </p:sp>
    </p:spTree>
    <p:extLst>
      <p:ext uri="{BB962C8B-B14F-4D97-AF65-F5344CB8AC3E}">
        <p14:creationId xmlns:p14="http://schemas.microsoft.com/office/powerpoint/2010/main" val="215769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84" lvl="0" indent="-171484">
              <a:buFontTx/>
              <a:buChar char="-"/>
            </a:pPr>
            <a:r>
              <a:rPr lang="sv-SE" sz="1400" dirty="0" err="1">
                <a:solidFill>
                  <a:prstClr val="black"/>
                </a:solidFill>
              </a:rPr>
              <a:t>Only</a:t>
            </a:r>
            <a:r>
              <a:rPr lang="sv-SE" sz="1400" dirty="0">
                <a:solidFill>
                  <a:prstClr val="black"/>
                </a:solidFill>
              </a:rPr>
              <a:t> </a:t>
            </a:r>
            <a:r>
              <a:rPr lang="sv-SE" sz="1400" dirty="0" err="1">
                <a:solidFill>
                  <a:prstClr val="black"/>
                </a:solidFill>
              </a:rPr>
              <a:t>three</a:t>
            </a:r>
            <a:r>
              <a:rPr lang="sv-SE" sz="1400" dirty="0">
                <a:solidFill>
                  <a:prstClr val="black"/>
                </a:solidFill>
              </a:rPr>
              <a:t> </a:t>
            </a:r>
            <a:r>
              <a:rPr lang="sv-SE" sz="1400" dirty="0" err="1">
                <a:solidFill>
                  <a:prstClr val="black"/>
                </a:solidFill>
              </a:rPr>
              <a:t>out</a:t>
            </a:r>
            <a:r>
              <a:rPr lang="sv-SE" sz="1400" dirty="0">
                <a:solidFill>
                  <a:prstClr val="black"/>
                </a:solidFill>
              </a:rPr>
              <a:t> </a:t>
            </a:r>
            <a:r>
              <a:rPr lang="sv-SE" sz="1400" dirty="0" err="1">
                <a:solidFill>
                  <a:prstClr val="black"/>
                </a:solidFill>
              </a:rPr>
              <a:t>of</a:t>
            </a:r>
            <a:r>
              <a:rPr lang="sv-SE" sz="1400" dirty="0">
                <a:solidFill>
                  <a:prstClr val="black"/>
                </a:solidFill>
              </a:rPr>
              <a:t> 71 </a:t>
            </a:r>
            <a:r>
              <a:rPr lang="sv-SE" sz="1400" dirty="0" err="1">
                <a:solidFill>
                  <a:prstClr val="black"/>
                </a:solidFill>
              </a:rPr>
              <a:t>grew</a:t>
            </a:r>
            <a:r>
              <a:rPr lang="sv-SE" sz="1400" dirty="0">
                <a:solidFill>
                  <a:prstClr val="black"/>
                </a:solidFill>
              </a:rPr>
              <a:t> </a:t>
            </a:r>
            <a:r>
              <a:rPr lang="sv-SE" sz="1400" dirty="0" err="1">
                <a:solidFill>
                  <a:prstClr val="black"/>
                </a:solidFill>
              </a:rPr>
              <a:t>up</a:t>
            </a:r>
            <a:r>
              <a:rPr lang="sv-SE" sz="1400" dirty="0">
                <a:solidFill>
                  <a:prstClr val="black"/>
                </a:solidFill>
              </a:rPr>
              <a:t> in a </a:t>
            </a:r>
            <a:r>
              <a:rPr lang="sv-SE" sz="1400" dirty="0" err="1">
                <a:solidFill>
                  <a:prstClr val="black"/>
                </a:solidFill>
              </a:rPr>
              <a:t>home</a:t>
            </a:r>
            <a:r>
              <a:rPr lang="sv-SE" sz="1400" dirty="0">
                <a:solidFill>
                  <a:prstClr val="black"/>
                </a:solidFill>
              </a:rPr>
              <a:t> </a:t>
            </a:r>
            <a:r>
              <a:rPr lang="sv-SE" sz="1400" dirty="0" err="1">
                <a:solidFill>
                  <a:prstClr val="black"/>
                </a:solidFill>
              </a:rPr>
              <a:t>where</a:t>
            </a:r>
            <a:r>
              <a:rPr lang="sv-SE" sz="1400" dirty="0">
                <a:solidFill>
                  <a:prstClr val="black"/>
                </a:solidFill>
              </a:rPr>
              <a:t> </a:t>
            </a:r>
            <a:r>
              <a:rPr lang="sv-SE" sz="1400" dirty="0" err="1">
                <a:solidFill>
                  <a:prstClr val="black"/>
                </a:solidFill>
              </a:rPr>
              <a:t>somebody</a:t>
            </a:r>
            <a:r>
              <a:rPr lang="sv-SE" sz="1400" dirty="0">
                <a:solidFill>
                  <a:prstClr val="black"/>
                </a:solidFill>
              </a:rPr>
              <a:t> </a:t>
            </a:r>
            <a:r>
              <a:rPr lang="sv-SE" sz="1400" dirty="0" err="1">
                <a:solidFill>
                  <a:prstClr val="black"/>
                </a:solidFill>
              </a:rPr>
              <a:t>had</a:t>
            </a:r>
            <a:r>
              <a:rPr lang="sv-SE" sz="1400" dirty="0">
                <a:solidFill>
                  <a:prstClr val="black"/>
                </a:solidFill>
              </a:rPr>
              <a:t> </a:t>
            </a:r>
            <a:r>
              <a:rPr lang="sv-SE" sz="1400" dirty="0" err="1">
                <a:solidFill>
                  <a:prstClr val="black"/>
                </a:solidFill>
              </a:rPr>
              <a:t>politics</a:t>
            </a:r>
            <a:r>
              <a:rPr lang="sv-SE" sz="1400" dirty="0">
                <a:solidFill>
                  <a:prstClr val="black"/>
                </a:solidFill>
              </a:rPr>
              <a:t> as </a:t>
            </a:r>
            <a:r>
              <a:rPr lang="sv-SE" sz="1400" dirty="0" err="1">
                <a:solidFill>
                  <a:prstClr val="black"/>
                </a:solidFill>
              </a:rPr>
              <a:t>occupation</a:t>
            </a:r>
            <a:r>
              <a:rPr lang="sv-SE" sz="1400" dirty="0">
                <a:solidFill>
                  <a:prstClr val="black"/>
                </a:solidFill>
              </a:rPr>
              <a:t>, </a:t>
            </a:r>
            <a:r>
              <a:rPr lang="sv-SE" sz="1400" dirty="0" err="1">
                <a:solidFill>
                  <a:prstClr val="black"/>
                </a:solidFill>
              </a:rPr>
              <a:t>many</a:t>
            </a:r>
            <a:r>
              <a:rPr lang="sv-SE" sz="1400" dirty="0">
                <a:solidFill>
                  <a:prstClr val="black"/>
                </a:solidFill>
              </a:rPr>
              <a:t> </a:t>
            </a:r>
            <a:r>
              <a:rPr lang="sv-SE" sz="1400" dirty="0" err="1">
                <a:solidFill>
                  <a:prstClr val="black"/>
                </a:solidFill>
              </a:rPr>
              <a:t>grew</a:t>
            </a:r>
            <a:r>
              <a:rPr lang="sv-SE" sz="1400" dirty="0">
                <a:solidFill>
                  <a:prstClr val="black"/>
                </a:solidFill>
              </a:rPr>
              <a:t> </a:t>
            </a:r>
            <a:r>
              <a:rPr lang="sv-SE" sz="1400" dirty="0" err="1">
                <a:solidFill>
                  <a:prstClr val="black"/>
                </a:solidFill>
              </a:rPr>
              <a:t>up</a:t>
            </a:r>
            <a:r>
              <a:rPr lang="sv-SE" sz="1400" dirty="0">
                <a:solidFill>
                  <a:prstClr val="black"/>
                </a:solidFill>
              </a:rPr>
              <a:t> in </a:t>
            </a:r>
            <a:r>
              <a:rPr lang="sv-SE" sz="1400" dirty="0" err="1">
                <a:solidFill>
                  <a:prstClr val="black"/>
                </a:solidFill>
              </a:rPr>
              <a:t>completely</a:t>
            </a:r>
            <a:r>
              <a:rPr lang="sv-SE" sz="1400" dirty="0">
                <a:solidFill>
                  <a:prstClr val="black"/>
                </a:solidFill>
              </a:rPr>
              <a:t> a-</a:t>
            </a:r>
            <a:r>
              <a:rPr lang="sv-SE" sz="1400" dirty="0" err="1">
                <a:solidFill>
                  <a:prstClr val="black"/>
                </a:solidFill>
              </a:rPr>
              <a:t>political</a:t>
            </a:r>
            <a:r>
              <a:rPr lang="sv-SE" sz="1400" dirty="0">
                <a:solidFill>
                  <a:prstClr val="black"/>
                </a:solidFill>
              </a:rPr>
              <a:t> </a:t>
            </a:r>
            <a:r>
              <a:rPr lang="sv-SE" sz="1400" dirty="0" err="1" smtClean="0">
                <a:solidFill>
                  <a:prstClr val="black"/>
                </a:solidFill>
              </a:rPr>
              <a:t>homes</a:t>
            </a:r>
            <a:endParaRPr lang="sv-SE" sz="1400" dirty="0" smtClean="0">
              <a:solidFill>
                <a:prstClr val="black"/>
              </a:solidFill>
            </a:endParaRPr>
          </a:p>
          <a:p>
            <a:pPr marL="171484" lvl="0" indent="-171484">
              <a:buFontTx/>
              <a:buChar char="-"/>
            </a:pPr>
            <a:r>
              <a:rPr lang="sv-SE" sz="1400" dirty="0" err="1" smtClean="0">
                <a:solidFill>
                  <a:prstClr val="black"/>
                </a:solidFill>
              </a:rPr>
              <a:t>Varied</a:t>
            </a:r>
            <a:r>
              <a:rPr lang="sv-SE" sz="1400" dirty="0" smtClean="0">
                <a:solidFill>
                  <a:prstClr val="black"/>
                </a:solidFill>
              </a:rPr>
              <a:t> </a:t>
            </a:r>
            <a:r>
              <a:rPr lang="sv-SE" sz="1400" dirty="0" err="1" smtClean="0">
                <a:solidFill>
                  <a:prstClr val="black"/>
                </a:solidFill>
              </a:rPr>
              <a:t>recruitment</a:t>
            </a:r>
            <a:r>
              <a:rPr lang="sv-SE" sz="1400" dirty="0" smtClean="0">
                <a:solidFill>
                  <a:prstClr val="black"/>
                </a:solidFill>
              </a:rPr>
              <a:t>. </a:t>
            </a:r>
            <a:r>
              <a:rPr lang="sv-SE" sz="1400" dirty="0" err="1" smtClean="0">
                <a:solidFill>
                  <a:prstClr val="black"/>
                </a:solidFill>
              </a:rPr>
              <a:t>GovOff</a:t>
            </a:r>
            <a:r>
              <a:rPr lang="sv-SE" sz="1400" dirty="0" smtClean="0">
                <a:solidFill>
                  <a:prstClr val="black"/>
                </a:solidFill>
              </a:rPr>
              <a:t> </a:t>
            </a:r>
            <a:r>
              <a:rPr lang="sv-SE" sz="1400" dirty="0" err="1" smtClean="0">
                <a:solidFill>
                  <a:prstClr val="black"/>
                </a:solidFill>
              </a:rPr>
              <a:t>most</a:t>
            </a:r>
            <a:r>
              <a:rPr lang="sv-SE" sz="1400" dirty="0" smtClean="0">
                <a:solidFill>
                  <a:prstClr val="black"/>
                </a:solidFill>
              </a:rPr>
              <a:t> </a:t>
            </a:r>
            <a:r>
              <a:rPr lang="sv-SE" sz="1400" dirty="0" err="1" smtClean="0">
                <a:solidFill>
                  <a:prstClr val="black"/>
                </a:solidFill>
              </a:rPr>
              <a:t>informal</a:t>
            </a:r>
            <a:r>
              <a:rPr lang="sv-SE" sz="1400" dirty="0" smtClean="0">
                <a:solidFill>
                  <a:prstClr val="black"/>
                </a:solidFill>
              </a:rPr>
              <a:t>. </a:t>
            </a:r>
            <a:r>
              <a:rPr lang="sv-SE" sz="1400" dirty="0" err="1" smtClean="0">
                <a:solidFill>
                  <a:prstClr val="black"/>
                </a:solidFill>
              </a:rPr>
              <a:t>Have</a:t>
            </a:r>
            <a:r>
              <a:rPr lang="sv-SE" sz="1400" dirty="0" smtClean="0">
                <a:solidFill>
                  <a:prstClr val="black"/>
                </a:solidFill>
              </a:rPr>
              <a:t> </a:t>
            </a:r>
            <a:r>
              <a:rPr lang="sv-SE" sz="1400" dirty="0" err="1" smtClean="0">
                <a:solidFill>
                  <a:prstClr val="black"/>
                </a:solidFill>
              </a:rPr>
              <a:t>to</a:t>
            </a:r>
            <a:r>
              <a:rPr lang="sv-SE" sz="1400" dirty="0" smtClean="0">
                <a:solidFill>
                  <a:prstClr val="black"/>
                </a:solidFill>
              </a:rPr>
              <a:t> </a:t>
            </a:r>
            <a:r>
              <a:rPr lang="sv-SE" sz="1400" dirty="0" err="1" smtClean="0">
                <a:solidFill>
                  <a:prstClr val="black"/>
                </a:solidFill>
              </a:rPr>
              <a:t>share</a:t>
            </a:r>
            <a:r>
              <a:rPr lang="sv-SE" sz="1400" dirty="0" smtClean="0">
                <a:solidFill>
                  <a:prstClr val="black"/>
                </a:solidFill>
              </a:rPr>
              <a:t> </a:t>
            </a:r>
            <a:r>
              <a:rPr lang="sv-SE" sz="1400" dirty="0" err="1" smtClean="0">
                <a:solidFill>
                  <a:prstClr val="black"/>
                </a:solidFill>
              </a:rPr>
              <a:t>values</a:t>
            </a:r>
            <a:r>
              <a:rPr lang="sv-SE" sz="1400" dirty="0" smtClean="0">
                <a:solidFill>
                  <a:prstClr val="black"/>
                </a:solidFill>
              </a:rPr>
              <a:t>.</a:t>
            </a:r>
          </a:p>
          <a:p>
            <a:pPr marL="171484" lvl="0" indent="-171484">
              <a:buFontTx/>
              <a:buChar char="-"/>
            </a:pPr>
            <a:r>
              <a:rPr lang="sv-SE" sz="1400" dirty="0" err="1" smtClean="0">
                <a:solidFill>
                  <a:prstClr val="black"/>
                </a:solidFill>
              </a:rPr>
              <a:t>Nobody</a:t>
            </a:r>
            <a:r>
              <a:rPr lang="sv-SE" sz="1400" dirty="0" smtClean="0">
                <a:solidFill>
                  <a:prstClr val="black"/>
                </a:solidFill>
              </a:rPr>
              <a:t> </a:t>
            </a:r>
            <a:r>
              <a:rPr lang="sv-SE" sz="1400" dirty="0" err="1" smtClean="0">
                <a:solidFill>
                  <a:prstClr val="black"/>
                </a:solidFill>
              </a:rPr>
              <a:t>ever</a:t>
            </a:r>
            <a:r>
              <a:rPr lang="sv-SE" sz="1400" dirty="0" smtClean="0">
                <a:solidFill>
                  <a:prstClr val="black"/>
                </a:solidFill>
              </a:rPr>
              <a:t> </a:t>
            </a:r>
            <a:r>
              <a:rPr lang="sv-SE" sz="1400" dirty="0" err="1" smtClean="0">
                <a:solidFill>
                  <a:prstClr val="black"/>
                </a:solidFill>
              </a:rPr>
              <a:t>worked</a:t>
            </a:r>
            <a:r>
              <a:rPr lang="sv-SE" sz="1400" dirty="0" smtClean="0">
                <a:solidFill>
                  <a:prstClr val="black"/>
                </a:solidFill>
              </a:rPr>
              <a:t> for </a:t>
            </a:r>
            <a:r>
              <a:rPr lang="sv-SE" sz="1400" dirty="0" err="1" smtClean="0">
                <a:solidFill>
                  <a:prstClr val="black"/>
                </a:solidFill>
              </a:rPr>
              <a:t>more</a:t>
            </a:r>
            <a:r>
              <a:rPr lang="sv-SE" sz="1400" dirty="0" smtClean="0">
                <a:solidFill>
                  <a:prstClr val="black"/>
                </a:solidFill>
              </a:rPr>
              <a:t> </a:t>
            </a:r>
            <a:r>
              <a:rPr lang="sv-SE" sz="1400" dirty="0" err="1" smtClean="0">
                <a:solidFill>
                  <a:prstClr val="black"/>
                </a:solidFill>
              </a:rPr>
              <a:t>than</a:t>
            </a:r>
            <a:r>
              <a:rPr lang="sv-SE" sz="1400" dirty="0" smtClean="0">
                <a:solidFill>
                  <a:prstClr val="black"/>
                </a:solidFill>
              </a:rPr>
              <a:t> </a:t>
            </a:r>
            <a:r>
              <a:rPr lang="sv-SE" sz="1400" dirty="0" err="1" smtClean="0">
                <a:solidFill>
                  <a:prstClr val="black"/>
                </a:solidFill>
              </a:rPr>
              <a:t>one</a:t>
            </a:r>
            <a:r>
              <a:rPr lang="sv-SE" sz="1400" dirty="0" smtClean="0">
                <a:solidFill>
                  <a:prstClr val="black"/>
                </a:solidFill>
              </a:rPr>
              <a:t> party, a </a:t>
            </a:r>
            <a:r>
              <a:rPr lang="sv-SE" sz="1400" dirty="0" err="1" smtClean="0">
                <a:solidFill>
                  <a:prstClr val="black"/>
                </a:solidFill>
              </a:rPr>
              <a:t>handful</a:t>
            </a:r>
            <a:r>
              <a:rPr lang="sv-SE" sz="1400" dirty="0" smtClean="0">
                <a:solidFill>
                  <a:prstClr val="black"/>
                </a:solidFill>
              </a:rPr>
              <a:t> for </a:t>
            </a:r>
            <a:r>
              <a:rPr lang="sv-SE" sz="1400" dirty="0" err="1" smtClean="0">
                <a:solidFill>
                  <a:prstClr val="black"/>
                </a:solidFill>
              </a:rPr>
              <a:t>employers</a:t>
            </a:r>
            <a:r>
              <a:rPr lang="sv-SE" sz="1400" dirty="0" smtClean="0">
                <a:solidFill>
                  <a:prstClr val="black"/>
                </a:solidFill>
              </a:rPr>
              <a:t> and </a:t>
            </a:r>
            <a:r>
              <a:rPr lang="sv-SE" sz="1400" dirty="0" err="1" smtClean="0">
                <a:solidFill>
                  <a:prstClr val="black"/>
                </a:solidFill>
              </a:rPr>
              <a:t>trade</a:t>
            </a:r>
            <a:r>
              <a:rPr lang="sv-SE" sz="1400" dirty="0" smtClean="0">
                <a:solidFill>
                  <a:prstClr val="black"/>
                </a:solidFill>
              </a:rPr>
              <a:t> unions. </a:t>
            </a:r>
          </a:p>
          <a:p>
            <a:pPr marL="171484" lvl="0" indent="-171484">
              <a:buFontTx/>
              <a:buChar char="-"/>
            </a:pPr>
            <a:r>
              <a:rPr lang="sv-SE" sz="1400" dirty="0" err="1" smtClean="0">
                <a:solidFill>
                  <a:prstClr val="black"/>
                </a:solidFill>
              </a:rPr>
              <a:t>Need</a:t>
            </a:r>
            <a:r>
              <a:rPr lang="sv-SE" sz="1400" dirty="0" smtClean="0">
                <a:solidFill>
                  <a:prstClr val="black"/>
                </a:solidFill>
              </a:rPr>
              <a:t> </a:t>
            </a:r>
            <a:r>
              <a:rPr lang="sv-SE" sz="1400" dirty="0" err="1" smtClean="0">
                <a:solidFill>
                  <a:prstClr val="black"/>
                </a:solidFill>
              </a:rPr>
              <a:t>to</a:t>
            </a:r>
            <a:r>
              <a:rPr lang="sv-SE" sz="1400" dirty="0" smtClean="0">
                <a:solidFill>
                  <a:prstClr val="black"/>
                </a:solidFill>
              </a:rPr>
              <a:t> </a:t>
            </a:r>
            <a:r>
              <a:rPr lang="sv-SE" sz="1400" dirty="0" err="1" smtClean="0">
                <a:solidFill>
                  <a:prstClr val="black"/>
                </a:solidFill>
              </a:rPr>
              <a:t>have</a:t>
            </a:r>
            <a:r>
              <a:rPr lang="sv-SE" sz="1400" dirty="0" smtClean="0">
                <a:solidFill>
                  <a:prstClr val="black"/>
                </a:solidFill>
              </a:rPr>
              <a:t> a </a:t>
            </a:r>
            <a:r>
              <a:rPr lang="sv-SE" sz="1400" dirty="0" err="1" smtClean="0">
                <a:solidFill>
                  <a:prstClr val="black"/>
                </a:solidFill>
              </a:rPr>
              <a:t>university</a:t>
            </a:r>
            <a:r>
              <a:rPr lang="sv-SE" sz="1400" dirty="0" smtClean="0">
                <a:solidFill>
                  <a:prstClr val="black"/>
                </a:solidFill>
              </a:rPr>
              <a:t> </a:t>
            </a:r>
            <a:r>
              <a:rPr lang="sv-SE" sz="1400" dirty="0" err="1" smtClean="0">
                <a:solidFill>
                  <a:prstClr val="black"/>
                </a:solidFill>
              </a:rPr>
              <a:t>education</a:t>
            </a:r>
            <a:r>
              <a:rPr lang="sv-SE" sz="1400" dirty="0" smtClean="0">
                <a:solidFill>
                  <a:prstClr val="black"/>
                </a:solidFill>
              </a:rPr>
              <a:t>, </a:t>
            </a:r>
            <a:r>
              <a:rPr lang="sv-SE" sz="1400" dirty="0" err="1" smtClean="0">
                <a:solidFill>
                  <a:prstClr val="black"/>
                </a:solidFill>
              </a:rPr>
              <a:t>but</a:t>
            </a:r>
            <a:r>
              <a:rPr lang="sv-SE" sz="1400" dirty="0" smtClean="0">
                <a:solidFill>
                  <a:prstClr val="black"/>
                </a:solidFill>
              </a:rPr>
              <a:t> not for the </a:t>
            </a:r>
            <a:r>
              <a:rPr lang="sv-SE" sz="1400" dirty="0" err="1" smtClean="0">
                <a:solidFill>
                  <a:prstClr val="black"/>
                </a:solidFill>
              </a:rPr>
              <a:t>content</a:t>
            </a:r>
            <a:r>
              <a:rPr lang="sv-SE" sz="1400" dirty="0" smtClean="0">
                <a:solidFill>
                  <a:prstClr val="black"/>
                </a:solidFill>
              </a:rPr>
              <a:t>, </a:t>
            </a:r>
            <a:r>
              <a:rPr lang="sv-SE" sz="1400" dirty="0" err="1" smtClean="0">
                <a:solidFill>
                  <a:prstClr val="black"/>
                </a:solidFill>
              </a:rPr>
              <a:t>but</a:t>
            </a:r>
            <a:r>
              <a:rPr lang="sv-SE" sz="1400" dirty="0" smtClean="0">
                <a:solidFill>
                  <a:prstClr val="black"/>
                </a:solidFill>
              </a:rPr>
              <a:t> for </a:t>
            </a:r>
            <a:r>
              <a:rPr lang="sv-SE" sz="1400" dirty="0" err="1" smtClean="0">
                <a:solidFill>
                  <a:prstClr val="black"/>
                </a:solidFill>
              </a:rPr>
              <a:t>generic</a:t>
            </a:r>
            <a:r>
              <a:rPr lang="sv-SE" sz="1400" dirty="0" smtClean="0">
                <a:solidFill>
                  <a:prstClr val="black"/>
                </a:solidFill>
              </a:rPr>
              <a:t> </a:t>
            </a:r>
            <a:r>
              <a:rPr lang="sv-SE" sz="1400" dirty="0" err="1" smtClean="0">
                <a:solidFill>
                  <a:prstClr val="black"/>
                </a:solidFill>
              </a:rPr>
              <a:t>skills</a:t>
            </a:r>
            <a:r>
              <a:rPr lang="sv-SE" sz="1400" dirty="0" smtClean="0">
                <a:solidFill>
                  <a:prstClr val="black"/>
                </a:solidFill>
              </a:rPr>
              <a:t>. </a:t>
            </a:r>
          </a:p>
          <a:p>
            <a:pPr marL="171484" lvl="0" indent="-171484">
              <a:buFontTx/>
              <a:buChar char="-"/>
            </a:pPr>
            <a:r>
              <a:rPr lang="sv-SE" sz="1400" dirty="0" err="1" smtClean="0">
                <a:solidFill>
                  <a:prstClr val="black"/>
                </a:solidFill>
              </a:rPr>
              <a:t>How</a:t>
            </a:r>
            <a:r>
              <a:rPr lang="sv-SE" sz="1400" dirty="0" smtClean="0">
                <a:solidFill>
                  <a:prstClr val="black"/>
                </a:solidFill>
              </a:rPr>
              <a:t> </a:t>
            </a:r>
            <a:r>
              <a:rPr lang="sv-SE" sz="1400" dirty="0" err="1" smtClean="0">
                <a:solidFill>
                  <a:prstClr val="black"/>
                </a:solidFill>
              </a:rPr>
              <a:t>to</a:t>
            </a:r>
            <a:r>
              <a:rPr lang="sv-SE" sz="1400" dirty="0" smtClean="0">
                <a:solidFill>
                  <a:prstClr val="black"/>
                </a:solidFill>
              </a:rPr>
              <a:t> </a:t>
            </a:r>
            <a:r>
              <a:rPr lang="sv-SE" sz="1400" dirty="0" err="1" smtClean="0">
                <a:solidFill>
                  <a:prstClr val="black"/>
                </a:solidFill>
              </a:rPr>
              <a:t>equivalize</a:t>
            </a:r>
            <a:r>
              <a:rPr lang="sv-SE" sz="1400" dirty="0" smtClean="0">
                <a:solidFill>
                  <a:prstClr val="black"/>
                </a:solidFill>
              </a:rPr>
              <a:t> the merits – </a:t>
            </a:r>
            <a:r>
              <a:rPr lang="sv-SE" sz="1400" dirty="0" err="1" smtClean="0">
                <a:solidFill>
                  <a:prstClr val="black"/>
                </a:solidFill>
              </a:rPr>
              <a:t>trade</a:t>
            </a:r>
            <a:r>
              <a:rPr lang="sv-SE" sz="1400" dirty="0" smtClean="0">
                <a:solidFill>
                  <a:prstClr val="black"/>
                </a:solidFill>
              </a:rPr>
              <a:t> </a:t>
            </a:r>
            <a:r>
              <a:rPr lang="sv-SE" sz="1400" dirty="0" err="1" smtClean="0">
                <a:solidFill>
                  <a:prstClr val="black"/>
                </a:solidFill>
              </a:rPr>
              <a:t>political</a:t>
            </a:r>
            <a:r>
              <a:rPr lang="sv-SE" sz="1400" dirty="0" smtClean="0">
                <a:solidFill>
                  <a:prstClr val="black"/>
                </a:solidFill>
              </a:rPr>
              <a:t> </a:t>
            </a:r>
            <a:r>
              <a:rPr lang="sv-SE" sz="1400" dirty="0" err="1" smtClean="0">
                <a:solidFill>
                  <a:prstClr val="black"/>
                </a:solidFill>
              </a:rPr>
              <a:t>capital</a:t>
            </a:r>
            <a:r>
              <a:rPr lang="sv-SE" sz="1400" dirty="0" smtClean="0">
                <a:solidFill>
                  <a:prstClr val="black"/>
                </a:solidFill>
              </a:rPr>
              <a:t> for </a:t>
            </a:r>
            <a:r>
              <a:rPr lang="sv-SE" sz="1400" dirty="0" err="1" smtClean="0">
                <a:solidFill>
                  <a:prstClr val="black"/>
                </a:solidFill>
              </a:rPr>
              <a:t>economic</a:t>
            </a:r>
            <a:r>
              <a:rPr lang="sv-SE" sz="1400" dirty="0" smtClean="0">
                <a:solidFill>
                  <a:prstClr val="black"/>
                </a:solidFill>
              </a:rPr>
              <a:t> </a:t>
            </a:r>
            <a:r>
              <a:rPr lang="sv-SE" sz="1400" dirty="0" err="1" smtClean="0">
                <a:solidFill>
                  <a:prstClr val="black"/>
                </a:solidFill>
              </a:rPr>
              <a:t>capital</a:t>
            </a:r>
            <a:r>
              <a:rPr lang="sv-SE" sz="1400" dirty="0" smtClean="0">
                <a:solidFill>
                  <a:prstClr val="black"/>
                </a:solidFill>
              </a:rPr>
              <a:t> </a:t>
            </a:r>
          </a:p>
          <a:p>
            <a:pPr marL="171484" lvl="0" indent="-171484">
              <a:buFontTx/>
              <a:buChar char="-"/>
            </a:pPr>
            <a:r>
              <a:rPr lang="sv-SE" sz="1400" dirty="0" err="1" smtClean="0">
                <a:solidFill>
                  <a:prstClr val="black"/>
                </a:solidFill>
              </a:rPr>
              <a:t>Why</a:t>
            </a:r>
            <a:r>
              <a:rPr lang="sv-SE" sz="1400" dirty="0" smtClean="0">
                <a:solidFill>
                  <a:prstClr val="black"/>
                </a:solidFill>
              </a:rPr>
              <a:t> </a:t>
            </a:r>
            <a:r>
              <a:rPr lang="sv-SE" sz="1400" dirty="0" err="1" smtClean="0">
                <a:solidFill>
                  <a:prstClr val="black"/>
                </a:solidFill>
              </a:rPr>
              <a:t>does</a:t>
            </a:r>
            <a:r>
              <a:rPr lang="sv-SE" sz="1400" dirty="0" smtClean="0">
                <a:solidFill>
                  <a:prstClr val="black"/>
                </a:solidFill>
              </a:rPr>
              <a:t> not all </a:t>
            </a:r>
            <a:r>
              <a:rPr lang="sv-SE" sz="1400" dirty="0" err="1" smtClean="0">
                <a:solidFill>
                  <a:prstClr val="black"/>
                </a:solidFill>
              </a:rPr>
              <a:t>want</a:t>
            </a:r>
            <a:r>
              <a:rPr lang="sv-SE" sz="1400" dirty="0" smtClean="0">
                <a:solidFill>
                  <a:prstClr val="black"/>
                </a:solidFill>
              </a:rPr>
              <a:t> </a:t>
            </a:r>
            <a:r>
              <a:rPr lang="sv-SE" sz="1400" dirty="0" err="1" smtClean="0">
                <a:solidFill>
                  <a:prstClr val="black"/>
                </a:solidFill>
              </a:rPr>
              <a:t>to</a:t>
            </a:r>
            <a:r>
              <a:rPr lang="sv-SE" sz="1400" dirty="0" smtClean="0">
                <a:solidFill>
                  <a:prstClr val="black"/>
                </a:solidFill>
              </a:rPr>
              <a:t> go </a:t>
            </a:r>
            <a:r>
              <a:rPr lang="sv-SE" sz="1400" dirty="0" err="1" smtClean="0">
                <a:solidFill>
                  <a:prstClr val="black"/>
                </a:solidFill>
              </a:rPr>
              <a:t>to</a:t>
            </a:r>
            <a:r>
              <a:rPr lang="sv-SE" sz="1400" dirty="0" smtClean="0">
                <a:solidFill>
                  <a:prstClr val="black"/>
                </a:solidFill>
              </a:rPr>
              <a:t> PR</a:t>
            </a:r>
          </a:p>
          <a:p>
            <a:pPr marL="171484" lvl="0" indent="-171484">
              <a:buFontTx/>
              <a:buChar char="-"/>
            </a:pPr>
            <a:r>
              <a:rPr lang="sv-SE" sz="1400" dirty="0" err="1" smtClean="0">
                <a:solidFill>
                  <a:prstClr val="black"/>
                </a:solidFill>
              </a:rPr>
              <a:t>Nationally</a:t>
            </a:r>
            <a:r>
              <a:rPr lang="sv-SE" sz="1400" dirty="0" smtClean="0">
                <a:solidFill>
                  <a:prstClr val="black"/>
                </a:solidFill>
              </a:rPr>
              <a:t> </a:t>
            </a:r>
            <a:r>
              <a:rPr lang="sv-SE" sz="1400" dirty="0" err="1" smtClean="0">
                <a:solidFill>
                  <a:prstClr val="black"/>
                </a:solidFill>
              </a:rPr>
              <a:t>specific</a:t>
            </a:r>
            <a:r>
              <a:rPr lang="sv-SE" sz="1400" dirty="0" smtClean="0">
                <a:solidFill>
                  <a:prstClr val="black"/>
                </a:solidFill>
              </a:rPr>
              <a:t> </a:t>
            </a:r>
            <a:r>
              <a:rPr lang="sv-SE" sz="1400" dirty="0" err="1" smtClean="0">
                <a:solidFill>
                  <a:prstClr val="black"/>
                </a:solidFill>
              </a:rPr>
              <a:t>knowledge</a:t>
            </a:r>
            <a:r>
              <a:rPr lang="sv-SE" sz="1400" dirty="0" smtClean="0">
                <a:solidFill>
                  <a:prstClr val="black"/>
                </a:solidFill>
              </a:rPr>
              <a:t> </a:t>
            </a:r>
            <a:r>
              <a:rPr lang="sv-SE" sz="1400" dirty="0" err="1" smtClean="0">
                <a:solidFill>
                  <a:prstClr val="black"/>
                </a:solidFill>
              </a:rPr>
              <a:t>base</a:t>
            </a:r>
            <a:endParaRPr lang="sv-SE" sz="1400" dirty="0">
              <a:solidFill>
                <a:prstClr val="black"/>
              </a:solidFill>
            </a:endParaRPr>
          </a:p>
          <a:p>
            <a:endParaRPr lang="sv-SE" dirty="0"/>
          </a:p>
        </p:txBody>
      </p:sp>
      <p:sp>
        <p:nvSpPr>
          <p:cNvPr id="4" name="Slide Number Placeholder 3"/>
          <p:cNvSpPr>
            <a:spLocks noGrp="1"/>
          </p:cNvSpPr>
          <p:nvPr>
            <p:ph type="sldNum" sz="quarter" idx="10"/>
          </p:nvPr>
        </p:nvSpPr>
        <p:spPr/>
        <p:txBody>
          <a:bodyPr/>
          <a:lstStyle/>
          <a:p>
            <a:fld id="{F2EDF478-5242-4964-BE37-26DC619ED066}" type="slidenum">
              <a:rPr lang="sv-SE" smtClean="0"/>
              <a:t>8</a:t>
            </a:fld>
            <a:endParaRPr lang="sv-SE"/>
          </a:p>
        </p:txBody>
      </p:sp>
    </p:spTree>
    <p:extLst>
      <p:ext uri="{BB962C8B-B14F-4D97-AF65-F5344CB8AC3E}">
        <p14:creationId xmlns:p14="http://schemas.microsoft.com/office/powerpoint/2010/main" val="3566880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400" dirty="0" smtClean="0"/>
              <a:t>(</a:t>
            </a:r>
            <a:r>
              <a:rPr lang="sv-SE" sz="1400" dirty="0" err="1" smtClean="0"/>
              <a:t>might</a:t>
            </a:r>
            <a:r>
              <a:rPr lang="sv-SE" sz="1400" dirty="0" smtClean="0"/>
              <a:t> </a:t>
            </a:r>
            <a:r>
              <a:rPr lang="sv-SE" sz="1400" dirty="0" err="1" smtClean="0"/>
              <a:t>skip</a:t>
            </a:r>
            <a:r>
              <a:rPr lang="sv-SE" sz="1400" dirty="0" smtClean="0"/>
              <a:t>) </a:t>
            </a:r>
          </a:p>
          <a:p>
            <a:endParaRPr lang="sv-SE" sz="1400" dirty="0"/>
          </a:p>
          <a:p>
            <a:r>
              <a:rPr lang="en-US" sz="1400" dirty="0"/>
              <a:t>In current political journalism, “Hacks” refer to political actors who are mostly interested in the political game for its own sake, who are focused on selling political standpoints to the public and the media, and who see communication as the core of politics. “Wonks” are people who are mostly interested in building institutions and policies, who focus on formulating long-term ideas and reform plans, and think analysis is the core of politics and policy </a:t>
            </a:r>
            <a:r>
              <a:rPr lang="en-US" sz="1400" dirty="0" smtClean="0"/>
              <a:t>making. </a:t>
            </a:r>
            <a:endParaRPr lang="sv-SE" sz="1400" dirty="0"/>
          </a:p>
        </p:txBody>
      </p:sp>
      <p:sp>
        <p:nvSpPr>
          <p:cNvPr id="4" name="Slide Number Placeholder 3"/>
          <p:cNvSpPr>
            <a:spLocks noGrp="1"/>
          </p:cNvSpPr>
          <p:nvPr>
            <p:ph type="sldNum" sz="quarter" idx="10"/>
          </p:nvPr>
        </p:nvSpPr>
        <p:spPr/>
        <p:txBody>
          <a:bodyPr/>
          <a:lstStyle/>
          <a:p>
            <a:fld id="{F2EDF478-5242-4964-BE37-26DC619ED066}" type="slidenum">
              <a:rPr lang="sv-SE" smtClean="0"/>
              <a:t>9</a:t>
            </a:fld>
            <a:endParaRPr lang="sv-SE"/>
          </a:p>
        </p:txBody>
      </p:sp>
    </p:spTree>
    <p:extLst>
      <p:ext uri="{BB962C8B-B14F-4D97-AF65-F5344CB8AC3E}">
        <p14:creationId xmlns:p14="http://schemas.microsoft.com/office/powerpoint/2010/main" val="1452326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5D33D41-635D-42B9-AD3B-7477C4563A70}" type="datetimeFigureOut">
              <a:rPr lang="sv-SE" smtClean="0"/>
              <a:t>2016-03-15</a:t>
            </a:fld>
            <a:endParaRPr lang="sv-SE"/>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9E496A8-FF14-4B87-965B-1235A2F21533}" type="slidenum">
              <a:rPr lang="sv-SE" smtClean="0"/>
              <a:t>‹#›</a:t>
            </a:fld>
            <a:endParaRPr lang="sv-SE"/>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sv-SE" smtClean="0"/>
              <a:t>Klicka här för att ändra format</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nchor="ct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45D33D41-635D-42B9-AD3B-7477C4563A70}" type="datetimeFigureOut">
              <a:rPr lang="sv-SE" smtClean="0"/>
              <a:t>2016-03-15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9E496A8-FF14-4B87-965B-1235A2F21533}" type="slidenum">
              <a:rPr lang="sv-SE" smtClean="0"/>
              <a:t>‹#›</a:t>
            </a:fld>
            <a:endParaRPr lang="sv-SE"/>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45D33D41-635D-42B9-AD3B-7477C4563A70}" type="datetimeFigureOut">
              <a:rPr lang="sv-SE" smtClean="0"/>
              <a:t>2016-03-15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9E496A8-FF14-4B87-965B-1235A2F21533}" type="slidenum">
              <a:rPr lang="sv-SE" smtClean="0"/>
              <a:t>‹#›</a:t>
            </a:fld>
            <a:endParaRPr lang="sv-SE"/>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45D33D41-635D-42B9-AD3B-7477C4563A70}" type="datetimeFigureOut">
              <a:rPr lang="sv-SE" smtClean="0"/>
              <a:t>2016-03-15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9E496A8-FF14-4B87-965B-1235A2F21533}" type="slidenum">
              <a:rPr lang="sv-SE" smtClean="0"/>
              <a:t>‹#›</a:t>
            </a:fld>
            <a:endParaRPr lang="sv-SE"/>
          </a:p>
        </p:txBody>
      </p:sp>
      <p:sp>
        <p:nvSpPr>
          <p:cNvPr id="11" name="Title 10"/>
          <p:cNvSpPr>
            <a:spLocks noGrp="1"/>
          </p:cNvSpPr>
          <p:nvPr>
            <p:ph type="title"/>
          </p:nvPr>
        </p:nvSpPr>
        <p:spPr/>
        <p:txBody>
          <a:bodyPr/>
          <a:lstStyle/>
          <a:p>
            <a:r>
              <a:rPr lang="sv-SE" smtClean="0"/>
              <a:t>Klicka här för att ändra format</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45D33D41-635D-42B9-AD3B-7477C4563A70}" type="datetimeFigureOut">
              <a:rPr lang="sv-SE" smtClean="0"/>
              <a:t>2016-03-15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9E496A8-FF14-4B87-965B-1235A2F21533}"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D33D41-635D-42B9-AD3B-7477C4563A70}" type="datetimeFigureOut">
              <a:rPr lang="sv-SE" smtClean="0"/>
              <a:t>2016-03-15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9E496A8-FF14-4B87-965B-1235A2F21533}" type="slidenum">
              <a:rPr lang="sv-SE" smtClean="0"/>
              <a:t>‹#›</a:t>
            </a:fld>
            <a:endParaRPr lang="sv-SE"/>
          </a:p>
        </p:txBody>
      </p:sp>
      <p:sp>
        <p:nvSpPr>
          <p:cNvPr id="12" name="Title 11"/>
          <p:cNvSpPr>
            <a:spLocks noGrp="1"/>
          </p:cNvSpPr>
          <p:nvPr>
            <p:ph type="title"/>
          </p:nvPr>
        </p:nvSpPr>
        <p:spPr/>
        <p:txBody>
          <a:bodyPr/>
          <a:lstStyle>
            <a:lvl1pPr>
              <a:defRPr>
                <a:solidFill>
                  <a:schemeClr val="tx2"/>
                </a:solidFill>
              </a:defRPr>
            </a:lvl1pPr>
          </a:lstStyle>
          <a:p>
            <a:r>
              <a:rPr lang="sv-SE" smtClean="0"/>
              <a:t>Klicka här för att ändra format</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45D33D41-635D-42B9-AD3B-7477C4563A70}" type="datetimeFigureOut">
              <a:rPr lang="sv-SE" smtClean="0"/>
              <a:t>2016-03-15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9E496A8-FF14-4B87-965B-1235A2F21533}" type="slidenum">
              <a:rPr lang="sv-SE" smtClean="0"/>
              <a:t>‹#›</a:t>
            </a:fld>
            <a:endParaRPr lang="sv-SE"/>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45D33D41-635D-42B9-AD3B-7477C4563A70}" type="datetimeFigureOut">
              <a:rPr lang="sv-SE" smtClean="0"/>
              <a:t>2016-03-15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9E496A8-FF14-4B87-965B-1235A2F21533}" type="slidenum">
              <a:rPr lang="sv-SE" smtClean="0"/>
              <a:t>‹#›</a:t>
            </a:fld>
            <a:endParaRPr lang="sv-SE"/>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33D41-635D-42B9-AD3B-7477C4563A70}" type="datetimeFigureOut">
              <a:rPr lang="sv-SE" smtClean="0"/>
              <a:t>2016-03-15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9E496A8-FF14-4B87-965B-1235A2F21533}"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sv-SE" smtClean="0"/>
              <a:t>Klicka här för att ändra format</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45D33D41-635D-42B9-AD3B-7477C4563A70}" type="datetimeFigureOut">
              <a:rPr lang="sv-SE" smtClean="0"/>
              <a:t>2016-03-15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9E496A8-FF14-4B87-965B-1235A2F21533}"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sv-SE" smtClean="0"/>
              <a:t>Klicka här för att ändra format</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45D33D41-635D-42B9-AD3B-7477C4563A70}" type="datetimeFigureOut">
              <a:rPr lang="sv-SE" smtClean="0"/>
              <a:t>2016-03-15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9E496A8-FF14-4B87-965B-1235A2F21533}"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5D33D41-635D-42B9-AD3B-7477C4563A70}" type="datetimeFigureOut">
              <a:rPr lang="sv-SE" smtClean="0"/>
              <a:t>2016-03-15</a:t>
            </a:fld>
            <a:endParaRPr lang="sv-SE"/>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v-SE"/>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9E496A8-FF14-4B87-965B-1235A2F21533}"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b="1" dirty="0">
                <a:effectLst/>
              </a:rPr>
              <a:t>SUBTERRANEAN POLITICS: THE WORLD AND WORK OF POLICY PROFESSIONALS </a:t>
            </a:r>
            <a:r>
              <a:rPr lang="en-GB" sz="3200" b="1" dirty="0" smtClean="0">
                <a:effectLst/>
              </a:rPr>
              <a:t> </a:t>
            </a:r>
            <a:endParaRPr lang="sv-SE" sz="3200" dirty="0">
              <a:effectLst/>
            </a:endParaRPr>
          </a:p>
        </p:txBody>
      </p:sp>
      <p:sp>
        <p:nvSpPr>
          <p:cNvPr id="3" name="Subtitle 2"/>
          <p:cNvSpPr>
            <a:spLocks noGrp="1"/>
          </p:cNvSpPr>
          <p:nvPr>
            <p:ph type="subTitle" idx="1"/>
          </p:nvPr>
        </p:nvSpPr>
        <p:spPr>
          <a:xfrm>
            <a:off x="1371600" y="3886200"/>
            <a:ext cx="6400800" cy="2639144"/>
          </a:xfrm>
        </p:spPr>
        <p:txBody>
          <a:bodyPr/>
          <a:lstStyle/>
          <a:p>
            <a:endParaRPr lang="sv-SE" dirty="0" smtClean="0"/>
          </a:p>
          <a:p>
            <a:r>
              <a:rPr lang="sv-SE" dirty="0" smtClean="0"/>
              <a:t>Stefan Svallfors</a:t>
            </a:r>
          </a:p>
          <a:p>
            <a:r>
              <a:rPr lang="sv-SE" dirty="0" smtClean="0"/>
              <a:t>(Swedish Research Council 2015-2019)</a:t>
            </a:r>
          </a:p>
          <a:p>
            <a:endParaRPr lang="sv-SE" dirty="0"/>
          </a:p>
        </p:txBody>
      </p:sp>
    </p:spTree>
    <p:extLst>
      <p:ext uri="{BB962C8B-B14F-4D97-AF65-F5344CB8AC3E}">
        <p14:creationId xmlns:p14="http://schemas.microsoft.com/office/powerpoint/2010/main" val="24075958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dirty="0" err="1" smtClean="0"/>
              <a:t>Obscurity</a:t>
            </a:r>
            <a:r>
              <a:rPr lang="sv-SE" dirty="0" smtClean="0"/>
              <a:t>: the </a:t>
            </a:r>
            <a:r>
              <a:rPr lang="sv-SE" dirty="0" err="1" smtClean="0"/>
              <a:t>constitutional</a:t>
            </a:r>
            <a:r>
              <a:rPr lang="sv-SE" dirty="0" smtClean="0"/>
              <a:t> </a:t>
            </a:r>
            <a:r>
              <a:rPr lang="sv-SE" dirty="0" err="1" smtClean="0"/>
              <a:t>role</a:t>
            </a:r>
            <a:r>
              <a:rPr lang="sv-SE" dirty="0" smtClean="0"/>
              <a:t> and </a:t>
            </a:r>
            <a:r>
              <a:rPr lang="sv-SE" dirty="0" err="1" smtClean="0"/>
              <a:t>grounds</a:t>
            </a:r>
            <a:r>
              <a:rPr lang="sv-SE" dirty="0" smtClean="0"/>
              <a:t> for </a:t>
            </a:r>
            <a:r>
              <a:rPr lang="sv-SE" dirty="0" err="1" smtClean="0"/>
              <a:t>legitimacy</a:t>
            </a:r>
            <a:r>
              <a:rPr lang="sv-SE" dirty="0" smtClean="0"/>
              <a:t> </a:t>
            </a:r>
            <a:r>
              <a:rPr lang="sv-SE" dirty="0" err="1" smtClean="0"/>
              <a:t>unclear</a:t>
            </a:r>
            <a:endParaRPr lang="sv-SE" dirty="0" smtClean="0"/>
          </a:p>
          <a:p>
            <a:r>
              <a:rPr lang="sv-SE" dirty="0" err="1" smtClean="0"/>
              <a:t>Invisibility</a:t>
            </a:r>
            <a:r>
              <a:rPr lang="sv-SE" dirty="0" smtClean="0"/>
              <a:t>: </a:t>
            </a:r>
            <a:r>
              <a:rPr lang="sv-SE" dirty="0" err="1" smtClean="0"/>
              <a:t>both</a:t>
            </a:r>
            <a:r>
              <a:rPr lang="sv-SE" dirty="0" smtClean="0"/>
              <a:t> in </a:t>
            </a:r>
            <a:r>
              <a:rPr lang="sv-SE" dirty="0" err="1" smtClean="0"/>
              <a:t>teaching</a:t>
            </a:r>
            <a:r>
              <a:rPr lang="sv-SE" dirty="0" smtClean="0"/>
              <a:t> and in the </a:t>
            </a:r>
            <a:r>
              <a:rPr lang="sv-SE" dirty="0" err="1" smtClean="0"/>
              <a:t>mass</a:t>
            </a:r>
            <a:r>
              <a:rPr lang="sv-SE" dirty="0" smtClean="0"/>
              <a:t> media</a:t>
            </a:r>
          </a:p>
          <a:p>
            <a:r>
              <a:rPr lang="sv-SE" dirty="0" err="1" smtClean="0"/>
              <a:t>Unaccountability</a:t>
            </a:r>
            <a:r>
              <a:rPr lang="sv-SE" dirty="0" smtClean="0"/>
              <a:t>: </a:t>
            </a:r>
            <a:r>
              <a:rPr lang="sv-SE" dirty="0" err="1" smtClean="0"/>
              <a:t>who</a:t>
            </a:r>
            <a:r>
              <a:rPr lang="sv-SE" dirty="0" smtClean="0"/>
              <a:t> is </a:t>
            </a:r>
            <a:r>
              <a:rPr lang="sv-SE" dirty="0" err="1" smtClean="0"/>
              <a:t>responsible</a:t>
            </a:r>
            <a:r>
              <a:rPr lang="sv-SE" dirty="0" smtClean="0"/>
              <a:t>? (</a:t>
            </a:r>
            <a:r>
              <a:rPr lang="sv-SE" dirty="0" err="1" smtClean="0"/>
              <a:t>weapons</a:t>
            </a:r>
            <a:r>
              <a:rPr lang="sv-SE" dirty="0" smtClean="0"/>
              <a:t> </a:t>
            </a:r>
            <a:r>
              <a:rPr lang="sv-SE" dirty="0" err="1" smtClean="0"/>
              <a:t>to</a:t>
            </a:r>
            <a:r>
              <a:rPr lang="sv-SE" dirty="0" smtClean="0"/>
              <a:t> Saudi Arabia, the </a:t>
            </a:r>
            <a:r>
              <a:rPr lang="sv-SE" dirty="0" err="1" smtClean="0"/>
              <a:t>Nuon</a:t>
            </a:r>
            <a:r>
              <a:rPr lang="sv-SE" dirty="0" smtClean="0"/>
              <a:t> </a:t>
            </a:r>
            <a:r>
              <a:rPr lang="sv-SE" dirty="0" err="1" smtClean="0"/>
              <a:t>affair</a:t>
            </a:r>
            <a:r>
              <a:rPr lang="sv-SE" dirty="0" smtClean="0"/>
              <a:t>…)</a:t>
            </a:r>
            <a:endParaRPr lang="sv-SE" dirty="0"/>
          </a:p>
        </p:txBody>
      </p:sp>
      <p:sp>
        <p:nvSpPr>
          <p:cNvPr id="2" name="Title 1"/>
          <p:cNvSpPr>
            <a:spLocks noGrp="1"/>
          </p:cNvSpPr>
          <p:nvPr>
            <p:ph type="title"/>
          </p:nvPr>
        </p:nvSpPr>
        <p:spPr/>
        <p:txBody>
          <a:bodyPr/>
          <a:lstStyle/>
          <a:p>
            <a:r>
              <a:rPr lang="sv-SE" sz="4400" dirty="0" smtClean="0"/>
              <a:t>The </a:t>
            </a:r>
            <a:r>
              <a:rPr lang="sv-SE" sz="4400" dirty="0" err="1" smtClean="0"/>
              <a:t>accountability</a:t>
            </a:r>
            <a:r>
              <a:rPr lang="sv-SE" sz="4400" dirty="0" smtClean="0"/>
              <a:t> problem</a:t>
            </a:r>
            <a:endParaRPr lang="sv-SE" sz="4400" dirty="0"/>
          </a:p>
        </p:txBody>
      </p:sp>
    </p:spTree>
    <p:extLst>
      <p:ext uri="{BB962C8B-B14F-4D97-AF65-F5344CB8AC3E}">
        <p14:creationId xmlns:p14="http://schemas.microsoft.com/office/powerpoint/2010/main" val="2987666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14:presetBounceEnd="32000">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14:bounceEnd="32000">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32000">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14:presetBounceEnd="32000">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14:bounceEnd="32000">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32000">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14:presetBounceEnd="32000">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14:bounceEnd="32000">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32000">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sv-SE" dirty="0"/>
              <a:t>No </a:t>
            </a:r>
            <a:r>
              <a:rPr lang="sv-SE" dirty="0" smtClean="0"/>
              <a:t>”</a:t>
            </a:r>
            <a:r>
              <a:rPr lang="sv-SE" dirty="0" err="1" smtClean="0"/>
              <a:t>Éminence</a:t>
            </a:r>
            <a:r>
              <a:rPr lang="sv-SE" dirty="0" smtClean="0"/>
              <a:t> </a:t>
            </a:r>
            <a:r>
              <a:rPr lang="sv-SE" dirty="0" err="1" smtClean="0"/>
              <a:t>grise</a:t>
            </a:r>
            <a:r>
              <a:rPr lang="sv-SE" dirty="0" smtClean="0"/>
              <a:t>” or ”</a:t>
            </a:r>
            <a:r>
              <a:rPr lang="sv-SE" dirty="0" err="1" smtClean="0"/>
              <a:t>Shadow</a:t>
            </a:r>
            <a:r>
              <a:rPr lang="sv-SE" dirty="0" smtClean="0"/>
              <a:t> </a:t>
            </a:r>
            <a:r>
              <a:rPr lang="sv-SE" dirty="0" err="1" smtClean="0"/>
              <a:t>elite</a:t>
            </a:r>
            <a:r>
              <a:rPr lang="sv-SE" dirty="0" smtClean="0"/>
              <a:t>”</a:t>
            </a:r>
            <a:endParaRPr lang="sv-SE" dirty="0"/>
          </a:p>
          <a:p>
            <a:r>
              <a:rPr lang="sv-SE" dirty="0" smtClean="0"/>
              <a:t>Power </a:t>
            </a:r>
            <a:r>
              <a:rPr lang="sv-SE" dirty="0" err="1" smtClean="0"/>
              <a:t>without</a:t>
            </a:r>
            <a:r>
              <a:rPr lang="sv-SE" dirty="0" smtClean="0"/>
              <a:t> </a:t>
            </a:r>
            <a:r>
              <a:rPr lang="sv-SE" dirty="0" err="1" smtClean="0"/>
              <a:t>mandate</a:t>
            </a:r>
            <a:r>
              <a:rPr lang="sv-SE" dirty="0" smtClean="0"/>
              <a:t>: </a:t>
            </a:r>
            <a:r>
              <a:rPr lang="en-US" dirty="0"/>
              <a:t>disturbing similarities with pre-democratic modes of organizing political power </a:t>
            </a:r>
            <a:endParaRPr lang="en-US" dirty="0" smtClean="0"/>
          </a:p>
          <a:p>
            <a:r>
              <a:rPr lang="sv-SE" dirty="0" err="1" smtClean="0"/>
              <a:t>Dahl’s</a:t>
            </a:r>
            <a:r>
              <a:rPr lang="sv-SE" dirty="0" smtClean="0"/>
              <a:t> </a:t>
            </a:r>
            <a:r>
              <a:rPr lang="sv-SE" dirty="0" err="1" smtClean="0"/>
              <a:t>fears</a:t>
            </a:r>
            <a:endParaRPr lang="sv-SE" dirty="0" smtClean="0"/>
          </a:p>
          <a:p>
            <a:r>
              <a:rPr lang="en-US" dirty="0"/>
              <a:t>E</a:t>
            </a:r>
            <a:r>
              <a:rPr lang="en-US" dirty="0" smtClean="0"/>
              <a:t>ntrepreneurial </a:t>
            </a:r>
            <a:r>
              <a:rPr lang="en-US" dirty="0"/>
              <a:t>ethos</a:t>
            </a:r>
            <a:endParaRPr lang="sv-SE" dirty="0" smtClean="0"/>
          </a:p>
          <a:p>
            <a:r>
              <a:rPr lang="sv-SE" dirty="0" err="1" smtClean="0"/>
              <a:t>Further</a:t>
            </a:r>
            <a:r>
              <a:rPr lang="sv-SE" dirty="0" smtClean="0"/>
              <a:t> </a:t>
            </a:r>
            <a:r>
              <a:rPr lang="sv-SE" dirty="0" err="1" smtClean="0"/>
              <a:t>increase</a:t>
            </a:r>
            <a:r>
              <a:rPr lang="sv-SE" dirty="0" smtClean="0"/>
              <a:t> in party </a:t>
            </a:r>
            <a:r>
              <a:rPr lang="sv-SE" dirty="0" err="1" smtClean="0"/>
              <a:t>leadership</a:t>
            </a:r>
            <a:r>
              <a:rPr lang="sv-SE" dirty="0" smtClean="0"/>
              <a:t> </a:t>
            </a:r>
            <a:r>
              <a:rPr lang="sv-SE" dirty="0" err="1" smtClean="0"/>
              <a:t>domination</a:t>
            </a:r>
            <a:endParaRPr lang="sv-SE" dirty="0"/>
          </a:p>
          <a:p>
            <a:r>
              <a:rPr lang="sv-SE" dirty="0" smtClean="0"/>
              <a:t>The </a:t>
            </a:r>
            <a:r>
              <a:rPr lang="sv-SE" dirty="0" err="1" smtClean="0"/>
              <a:t>increased</a:t>
            </a:r>
            <a:r>
              <a:rPr lang="sv-SE" dirty="0" smtClean="0"/>
              <a:t> </a:t>
            </a:r>
            <a:r>
              <a:rPr lang="sv-SE" dirty="0" err="1" smtClean="0"/>
              <a:t>direct</a:t>
            </a:r>
            <a:r>
              <a:rPr lang="sv-SE" dirty="0" smtClean="0"/>
              <a:t> </a:t>
            </a:r>
            <a:r>
              <a:rPr lang="sv-SE" dirty="0" err="1" smtClean="0"/>
              <a:t>impact</a:t>
            </a:r>
            <a:r>
              <a:rPr lang="sv-SE" dirty="0" smtClean="0"/>
              <a:t> </a:t>
            </a:r>
            <a:r>
              <a:rPr lang="sv-SE" dirty="0" err="1" smtClean="0"/>
              <a:t>of</a:t>
            </a:r>
            <a:r>
              <a:rPr lang="sv-SE" dirty="0" smtClean="0"/>
              <a:t> </a:t>
            </a:r>
            <a:r>
              <a:rPr lang="sv-SE" dirty="0" err="1" smtClean="0"/>
              <a:t>economic</a:t>
            </a:r>
            <a:r>
              <a:rPr lang="sv-SE" dirty="0" smtClean="0"/>
              <a:t> </a:t>
            </a:r>
            <a:r>
              <a:rPr lang="sv-SE" dirty="0" err="1" smtClean="0"/>
              <a:t>resources</a:t>
            </a:r>
            <a:endParaRPr lang="sv-SE" dirty="0" smtClean="0"/>
          </a:p>
          <a:p>
            <a:r>
              <a:rPr lang="sv-SE" dirty="0" smtClean="0"/>
              <a:t>New </a:t>
            </a:r>
            <a:r>
              <a:rPr lang="sv-SE" dirty="0" err="1" smtClean="0"/>
              <a:t>channels</a:t>
            </a:r>
            <a:r>
              <a:rPr lang="sv-SE" dirty="0" smtClean="0"/>
              <a:t> for </a:t>
            </a:r>
            <a:r>
              <a:rPr lang="sv-SE" dirty="0" err="1" smtClean="0"/>
              <a:t>political</a:t>
            </a:r>
            <a:r>
              <a:rPr lang="sv-SE" dirty="0" smtClean="0"/>
              <a:t> </a:t>
            </a:r>
            <a:r>
              <a:rPr lang="sv-SE" dirty="0" err="1" smtClean="0"/>
              <a:t>competence</a:t>
            </a:r>
            <a:r>
              <a:rPr lang="sv-SE" dirty="0" smtClean="0"/>
              <a:t> and engagement</a:t>
            </a:r>
          </a:p>
          <a:p>
            <a:r>
              <a:rPr lang="sv-SE" dirty="0" err="1" smtClean="0"/>
              <a:t>Need</a:t>
            </a:r>
            <a:r>
              <a:rPr lang="sv-SE" dirty="0" smtClean="0"/>
              <a:t> for </a:t>
            </a:r>
            <a:r>
              <a:rPr lang="sv-SE" dirty="0" err="1" smtClean="0"/>
              <a:t>increased</a:t>
            </a:r>
            <a:r>
              <a:rPr lang="sv-SE" dirty="0" smtClean="0"/>
              <a:t> </a:t>
            </a:r>
            <a:r>
              <a:rPr lang="sv-SE" dirty="0" err="1" smtClean="0"/>
              <a:t>transparency</a:t>
            </a:r>
            <a:r>
              <a:rPr lang="sv-SE" dirty="0" smtClean="0"/>
              <a:t> and </a:t>
            </a:r>
            <a:r>
              <a:rPr lang="sv-SE" dirty="0" err="1" smtClean="0"/>
              <a:t>regulation</a:t>
            </a:r>
            <a:endParaRPr lang="sv-SE" dirty="0"/>
          </a:p>
        </p:txBody>
      </p:sp>
      <p:sp>
        <p:nvSpPr>
          <p:cNvPr id="2" name="Title 1"/>
          <p:cNvSpPr>
            <a:spLocks noGrp="1"/>
          </p:cNvSpPr>
          <p:nvPr>
            <p:ph type="title"/>
          </p:nvPr>
        </p:nvSpPr>
        <p:spPr/>
        <p:txBody>
          <a:bodyPr/>
          <a:lstStyle/>
          <a:p>
            <a:r>
              <a:rPr lang="sv-SE" dirty="0" err="1" smtClean="0"/>
              <a:t>Democracy</a:t>
            </a:r>
            <a:r>
              <a:rPr lang="sv-SE" dirty="0" smtClean="0"/>
              <a:t>?</a:t>
            </a:r>
            <a:endParaRPr lang="sv-SE" dirty="0"/>
          </a:p>
        </p:txBody>
      </p:sp>
    </p:spTree>
    <p:extLst>
      <p:ext uri="{BB962C8B-B14F-4D97-AF65-F5344CB8AC3E}">
        <p14:creationId xmlns:p14="http://schemas.microsoft.com/office/powerpoint/2010/main" val="4107390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2500"/>
                            </p:stCondLst>
                            <p:childTnLst>
                              <p:par>
                                <p:cTn id="17" presetID="53" presetClass="entr" presetSubtype="16"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3000"/>
                            </p:stCondLst>
                            <p:childTnLst>
                              <p:par>
                                <p:cTn id="23" presetID="5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par>
                          <p:cTn id="34" fill="hold">
                            <p:stCondLst>
                              <p:cond delay="4000"/>
                            </p:stCondLst>
                            <p:childTnLst>
                              <p:par>
                                <p:cTn id="35" presetID="53" presetClass="entr" presetSubtype="16"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
                                            <p:txEl>
                                              <p:pRg st="5" end="5"/>
                                            </p:txEl>
                                          </p:spTgt>
                                        </p:tgtEl>
                                      </p:cBhvr>
                                    </p:animEffect>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sv-SE" dirty="0"/>
              <a:t>No </a:t>
            </a:r>
            <a:r>
              <a:rPr lang="sv-SE" dirty="0" smtClean="0"/>
              <a:t>”</a:t>
            </a:r>
            <a:r>
              <a:rPr lang="sv-SE" dirty="0" err="1" smtClean="0"/>
              <a:t>Éminence</a:t>
            </a:r>
            <a:r>
              <a:rPr lang="sv-SE" dirty="0" smtClean="0"/>
              <a:t> </a:t>
            </a:r>
            <a:r>
              <a:rPr lang="sv-SE" smtClean="0"/>
              <a:t>grise” </a:t>
            </a:r>
            <a:r>
              <a:rPr lang="sv-SE" dirty="0" smtClean="0"/>
              <a:t>or ”</a:t>
            </a:r>
            <a:r>
              <a:rPr lang="sv-SE" dirty="0" err="1" smtClean="0"/>
              <a:t>Shadow</a:t>
            </a:r>
            <a:r>
              <a:rPr lang="sv-SE" dirty="0" smtClean="0"/>
              <a:t> </a:t>
            </a:r>
            <a:r>
              <a:rPr lang="sv-SE" dirty="0" err="1" smtClean="0"/>
              <a:t>elite</a:t>
            </a:r>
            <a:r>
              <a:rPr lang="sv-SE" dirty="0" smtClean="0"/>
              <a:t>”</a:t>
            </a:r>
            <a:endParaRPr lang="sv-SE" dirty="0"/>
          </a:p>
          <a:p>
            <a:r>
              <a:rPr lang="sv-SE" dirty="0" smtClean="0"/>
              <a:t>Power </a:t>
            </a:r>
            <a:r>
              <a:rPr lang="sv-SE" dirty="0" err="1" smtClean="0"/>
              <a:t>without</a:t>
            </a:r>
            <a:r>
              <a:rPr lang="sv-SE" dirty="0" smtClean="0"/>
              <a:t> </a:t>
            </a:r>
            <a:r>
              <a:rPr lang="sv-SE" dirty="0" err="1" smtClean="0"/>
              <a:t>mandate</a:t>
            </a:r>
            <a:r>
              <a:rPr lang="sv-SE" dirty="0" smtClean="0"/>
              <a:t>: </a:t>
            </a:r>
            <a:r>
              <a:rPr lang="en-US" dirty="0"/>
              <a:t>disturbing similarities with pre-democratic modes of organizing political power </a:t>
            </a:r>
            <a:endParaRPr lang="en-US" dirty="0" smtClean="0"/>
          </a:p>
          <a:p>
            <a:r>
              <a:rPr lang="sv-SE" dirty="0" err="1" smtClean="0"/>
              <a:t>Dahl’s</a:t>
            </a:r>
            <a:r>
              <a:rPr lang="sv-SE" dirty="0" smtClean="0"/>
              <a:t> </a:t>
            </a:r>
            <a:r>
              <a:rPr lang="sv-SE" dirty="0" err="1" smtClean="0"/>
              <a:t>fears</a:t>
            </a:r>
            <a:endParaRPr lang="sv-SE" dirty="0" smtClean="0"/>
          </a:p>
          <a:p>
            <a:r>
              <a:rPr lang="en-US" dirty="0"/>
              <a:t>E</a:t>
            </a:r>
            <a:r>
              <a:rPr lang="en-US" dirty="0" smtClean="0"/>
              <a:t>ntrepreneurial </a:t>
            </a:r>
            <a:r>
              <a:rPr lang="en-US" dirty="0"/>
              <a:t>ethos</a:t>
            </a:r>
            <a:endParaRPr lang="sv-SE" dirty="0" smtClean="0"/>
          </a:p>
          <a:p>
            <a:r>
              <a:rPr lang="sv-SE" dirty="0" err="1" smtClean="0"/>
              <a:t>Further</a:t>
            </a:r>
            <a:r>
              <a:rPr lang="sv-SE" dirty="0" smtClean="0"/>
              <a:t> </a:t>
            </a:r>
            <a:r>
              <a:rPr lang="sv-SE" dirty="0" err="1" smtClean="0"/>
              <a:t>increase</a:t>
            </a:r>
            <a:r>
              <a:rPr lang="sv-SE" dirty="0" smtClean="0"/>
              <a:t> in party </a:t>
            </a:r>
            <a:r>
              <a:rPr lang="sv-SE" dirty="0" err="1" smtClean="0"/>
              <a:t>leadership</a:t>
            </a:r>
            <a:r>
              <a:rPr lang="sv-SE" dirty="0" smtClean="0"/>
              <a:t> </a:t>
            </a:r>
            <a:r>
              <a:rPr lang="sv-SE" dirty="0" err="1" smtClean="0"/>
              <a:t>domination</a:t>
            </a:r>
            <a:endParaRPr lang="sv-SE" dirty="0"/>
          </a:p>
          <a:p>
            <a:r>
              <a:rPr lang="sv-SE" dirty="0" smtClean="0"/>
              <a:t>The </a:t>
            </a:r>
            <a:r>
              <a:rPr lang="sv-SE" dirty="0" err="1" smtClean="0"/>
              <a:t>increased</a:t>
            </a:r>
            <a:r>
              <a:rPr lang="sv-SE" dirty="0" smtClean="0"/>
              <a:t> </a:t>
            </a:r>
            <a:r>
              <a:rPr lang="sv-SE" dirty="0" err="1" smtClean="0"/>
              <a:t>direct</a:t>
            </a:r>
            <a:r>
              <a:rPr lang="sv-SE" dirty="0" smtClean="0"/>
              <a:t> </a:t>
            </a:r>
            <a:r>
              <a:rPr lang="sv-SE" dirty="0" err="1" smtClean="0"/>
              <a:t>impact</a:t>
            </a:r>
            <a:r>
              <a:rPr lang="sv-SE" dirty="0" smtClean="0"/>
              <a:t> </a:t>
            </a:r>
            <a:r>
              <a:rPr lang="sv-SE" dirty="0" err="1" smtClean="0"/>
              <a:t>of</a:t>
            </a:r>
            <a:r>
              <a:rPr lang="sv-SE" dirty="0" smtClean="0"/>
              <a:t> </a:t>
            </a:r>
            <a:r>
              <a:rPr lang="sv-SE" dirty="0" err="1" smtClean="0"/>
              <a:t>economic</a:t>
            </a:r>
            <a:r>
              <a:rPr lang="sv-SE" dirty="0" smtClean="0"/>
              <a:t> </a:t>
            </a:r>
            <a:r>
              <a:rPr lang="sv-SE" dirty="0" err="1" smtClean="0"/>
              <a:t>resources</a:t>
            </a:r>
            <a:endParaRPr lang="sv-SE" dirty="0" smtClean="0"/>
          </a:p>
          <a:p>
            <a:r>
              <a:rPr lang="sv-SE" dirty="0" smtClean="0"/>
              <a:t>New </a:t>
            </a:r>
            <a:r>
              <a:rPr lang="sv-SE" dirty="0" err="1" smtClean="0"/>
              <a:t>channels</a:t>
            </a:r>
            <a:r>
              <a:rPr lang="sv-SE" dirty="0" smtClean="0"/>
              <a:t> for </a:t>
            </a:r>
            <a:r>
              <a:rPr lang="sv-SE" dirty="0" err="1" smtClean="0"/>
              <a:t>political</a:t>
            </a:r>
            <a:r>
              <a:rPr lang="sv-SE" dirty="0" smtClean="0"/>
              <a:t> </a:t>
            </a:r>
            <a:r>
              <a:rPr lang="sv-SE" dirty="0" err="1" smtClean="0"/>
              <a:t>competence</a:t>
            </a:r>
            <a:r>
              <a:rPr lang="sv-SE" dirty="0" smtClean="0"/>
              <a:t> and engagement</a:t>
            </a:r>
          </a:p>
          <a:p>
            <a:r>
              <a:rPr lang="sv-SE" dirty="0" smtClean="0"/>
              <a:t>Not </a:t>
            </a:r>
            <a:r>
              <a:rPr lang="sv-SE" dirty="0" err="1" smtClean="0"/>
              <a:t>our</a:t>
            </a:r>
            <a:r>
              <a:rPr lang="sv-SE" dirty="0" smtClean="0"/>
              <a:t> task </a:t>
            </a:r>
            <a:r>
              <a:rPr lang="sv-SE" dirty="0" err="1" smtClean="0"/>
              <a:t>to</a:t>
            </a:r>
            <a:r>
              <a:rPr lang="sv-SE" dirty="0" smtClean="0"/>
              <a:t> </a:t>
            </a:r>
            <a:r>
              <a:rPr lang="sv-SE" dirty="0" err="1" smtClean="0"/>
              <a:t>suggest</a:t>
            </a:r>
            <a:r>
              <a:rPr lang="sv-SE" dirty="0" smtClean="0"/>
              <a:t> </a:t>
            </a:r>
            <a:r>
              <a:rPr lang="sv-SE" dirty="0" err="1" smtClean="0"/>
              <a:t>something</a:t>
            </a:r>
            <a:r>
              <a:rPr lang="sv-SE" dirty="0" smtClean="0"/>
              <a:t> (</a:t>
            </a:r>
            <a:r>
              <a:rPr lang="sv-SE" dirty="0" err="1" smtClean="0"/>
              <a:t>but</a:t>
            </a:r>
            <a:r>
              <a:rPr lang="sv-SE" dirty="0" smtClean="0"/>
              <a:t> </a:t>
            </a:r>
            <a:r>
              <a:rPr lang="sv-SE" dirty="0" err="1" smtClean="0"/>
              <a:t>perhaps</a:t>
            </a:r>
            <a:r>
              <a:rPr lang="sv-SE" dirty="0" smtClean="0"/>
              <a:t> a </a:t>
            </a:r>
            <a:r>
              <a:rPr lang="sv-SE" dirty="0" err="1" smtClean="0"/>
              <a:t>commission</a:t>
            </a:r>
            <a:r>
              <a:rPr lang="sv-SE" dirty="0" smtClean="0"/>
              <a:t>)</a:t>
            </a:r>
            <a:endParaRPr lang="sv-SE" dirty="0"/>
          </a:p>
        </p:txBody>
      </p:sp>
      <p:sp>
        <p:nvSpPr>
          <p:cNvPr id="2" name="Title 1"/>
          <p:cNvSpPr>
            <a:spLocks noGrp="1"/>
          </p:cNvSpPr>
          <p:nvPr>
            <p:ph type="title"/>
          </p:nvPr>
        </p:nvSpPr>
        <p:spPr/>
        <p:txBody>
          <a:bodyPr/>
          <a:lstStyle/>
          <a:p>
            <a:r>
              <a:rPr lang="sv-SE" dirty="0" err="1" smtClean="0"/>
              <a:t>Democracy</a:t>
            </a:r>
            <a:r>
              <a:rPr lang="sv-SE" dirty="0" smtClean="0"/>
              <a:t>?</a:t>
            </a:r>
            <a:endParaRPr lang="sv-SE" dirty="0"/>
          </a:p>
        </p:txBody>
      </p:sp>
    </p:spTree>
    <p:extLst>
      <p:ext uri="{BB962C8B-B14F-4D97-AF65-F5344CB8AC3E}">
        <p14:creationId xmlns:p14="http://schemas.microsoft.com/office/powerpoint/2010/main" val="2717112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2500"/>
                            </p:stCondLst>
                            <p:childTnLst>
                              <p:par>
                                <p:cTn id="17" presetID="53" presetClass="entr" presetSubtype="16"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3000"/>
                            </p:stCondLst>
                            <p:childTnLst>
                              <p:par>
                                <p:cTn id="23" presetID="5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par>
                          <p:cTn id="34" fill="hold">
                            <p:stCondLst>
                              <p:cond delay="4000"/>
                            </p:stCondLst>
                            <p:childTnLst>
                              <p:par>
                                <p:cTn id="35" presetID="53" presetClass="entr" presetSubtype="16"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
                                            <p:txEl>
                                              <p:pRg st="5" end="5"/>
                                            </p:txEl>
                                          </p:spTgt>
                                        </p:tgtEl>
                                      </p:cBhvr>
                                    </p:animEffect>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r>
              <a:rPr lang="en-GB" dirty="0"/>
              <a:t>People employed by different organizations in order to affect policy and politics </a:t>
            </a:r>
            <a:endParaRPr lang="en-GB" dirty="0" smtClean="0"/>
          </a:p>
          <a:p>
            <a:r>
              <a:rPr lang="sv-SE" dirty="0" err="1" smtClean="0"/>
              <a:t>Neither</a:t>
            </a:r>
            <a:r>
              <a:rPr lang="sv-SE" dirty="0" smtClean="0"/>
              <a:t> </a:t>
            </a:r>
            <a:r>
              <a:rPr lang="sv-SE" dirty="0" err="1" smtClean="0"/>
              <a:t>elected</a:t>
            </a:r>
            <a:r>
              <a:rPr lang="sv-SE" dirty="0" smtClean="0"/>
              <a:t> </a:t>
            </a:r>
            <a:r>
              <a:rPr lang="sv-SE" dirty="0" err="1" smtClean="0"/>
              <a:t>politicians</a:t>
            </a:r>
            <a:r>
              <a:rPr lang="sv-SE" dirty="0" smtClean="0"/>
              <a:t>, nor public administrators / civil </a:t>
            </a:r>
            <a:r>
              <a:rPr lang="sv-SE" dirty="0" err="1" smtClean="0"/>
              <a:t>servants</a:t>
            </a:r>
            <a:endParaRPr lang="sv-SE" dirty="0" smtClean="0"/>
          </a:p>
          <a:p>
            <a:r>
              <a:rPr lang="sv-SE" dirty="0" err="1"/>
              <a:t>Grown</a:t>
            </a:r>
            <a:r>
              <a:rPr lang="sv-SE" dirty="0"/>
              <a:t> in </a:t>
            </a:r>
            <a:r>
              <a:rPr lang="sv-SE" dirty="0" err="1"/>
              <a:t>numbers</a:t>
            </a:r>
            <a:r>
              <a:rPr lang="sv-SE" dirty="0"/>
              <a:t> and </a:t>
            </a:r>
            <a:r>
              <a:rPr lang="sv-SE" dirty="0" err="1"/>
              <a:t>importance</a:t>
            </a:r>
            <a:endParaRPr lang="sv-SE" dirty="0"/>
          </a:p>
          <a:p>
            <a:r>
              <a:rPr lang="sv-SE" dirty="0" err="1" smtClean="0"/>
              <a:t>Government</a:t>
            </a:r>
            <a:r>
              <a:rPr lang="sv-SE" dirty="0" smtClean="0"/>
              <a:t> Offices, </a:t>
            </a:r>
            <a:r>
              <a:rPr lang="sv-SE" dirty="0" err="1" smtClean="0"/>
              <a:t>political</a:t>
            </a:r>
            <a:r>
              <a:rPr lang="sv-SE" dirty="0" smtClean="0"/>
              <a:t> </a:t>
            </a:r>
            <a:r>
              <a:rPr lang="sv-SE" dirty="0" err="1" smtClean="0"/>
              <a:t>parties</a:t>
            </a:r>
            <a:r>
              <a:rPr lang="sv-SE" dirty="0" smtClean="0"/>
              <a:t>, </a:t>
            </a:r>
            <a:r>
              <a:rPr lang="sv-SE" dirty="0" err="1" smtClean="0"/>
              <a:t>interest</a:t>
            </a:r>
            <a:r>
              <a:rPr lang="sv-SE" dirty="0" smtClean="0"/>
              <a:t> </a:t>
            </a:r>
            <a:r>
              <a:rPr lang="sv-SE" dirty="0" err="1" smtClean="0"/>
              <a:t>organizations</a:t>
            </a:r>
            <a:r>
              <a:rPr lang="sv-SE" dirty="0" smtClean="0"/>
              <a:t>, </a:t>
            </a:r>
            <a:r>
              <a:rPr lang="sv-SE" dirty="0" err="1" smtClean="0"/>
              <a:t>think</a:t>
            </a:r>
            <a:r>
              <a:rPr lang="sv-SE" dirty="0"/>
              <a:t>-</a:t>
            </a:r>
            <a:r>
              <a:rPr lang="sv-SE" dirty="0" smtClean="0"/>
              <a:t>tanks, PR </a:t>
            </a:r>
            <a:r>
              <a:rPr lang="sv-SE" dirty="0" err="1" smtClean="0"/>
              <a:t>agencies</a:t>
            </a:r>
            <a:endParaRPr lang="sv-SE" dirty="0" smtClean="0"/>
          </a:p>
          <a:p>
            <a:r>
              <a:rPr lang="sv-SE" dirty="0" err="1"/>
              <a:t>Political</a:t>
            </a:r>
            <a:r>
              <a:rPr lang="sv-SE" dirty="0"/>
              <a:t> </a:t>
            </a:r>
            <a:r>
              <a:rPr lang="sv-SE" dirty="0" err="1"/>
              <a:t>secretary</a:t>
            </a:r>
            <a:r>
              <a:rPr lang="sv-SE" dirty="0"/>
              <a:t>, </a:t>
            </a:r>
            <a:r>
              <a:rPr lang="sv-SE" dirty="0" err="1"/>
              <a:t>political</a:t>
            </a:r>
            <a:r>
              <a:rPr lang="sv-SE" dirty="0"/>
              <a:t> </a:t>
            </a:r>
            <a:r>
              <a:rPr lang="sv-SE" dirty="0" err="1"/>
              <a:t>advisor</a:t>
            </a:r>
            <a:r>
              <a:rPr lang="sv-SE" dirty="0"/>
              <a:t>, research officer, </a:t>
            </a:r>
            <a:r>
              <a:rPr lang="sv-SE" dirty="0" smtClean="0"/>
              <a:t> press </a:t>
            </a:r>
            <a:r>
              <a:rPr lang="sv-SE" dirty="0" err="1" smtClean="0"/>
              <a:t>chief</a:t>
            </a:r>
            <a:r>
              <a:rPr lang="sv-SE" dirty="0" smtClean="0"/>
              <a:t>, </a:t>
            </a:r>
            <a:r>
              <a:rPr lang="sv-SE" dirty="0" err="1" smtClean="0"/>
              <a:t>political</a:t>
            </a:r>
            <a:r>
              <a:rPr lang="sv-SE" dirty="0" smtClean="0"/>
              <a:t> director, </a:t>
            </a:r>
            <a:r>
              <a:rPr lang="sv-SE" dirty="0" err="1" smtClean="0"/>
              <a:t>political</a:t>
            </a:r>
            <a:r>
              <a:rPr lang="sv-SE" dirty="0" smtClean="0"/>
              <a:t> </a:t>
            </a:r>
            <a:r>
              <a:rPr lang="sv-SE" dirty="0" err="1"/>
              <a:t>consultant</a:t>
            </a:r>
            <a:r>
              <a:rPr lang="sv-SE" dirty="0"/>
              <a:t>, </a:t>
            </a:r>
            <a:r>
              <a:rPr lang="sv-SE" dirty="0" err="1" smtClean="0"/>
              <a:t>etc</a:t>
            </a:r>
            <a:endParaRPr lang="sv-SE" dirty="0"/>
          </a:p>
        </p:txBody>
      </p:sp>
      <p:sp>
        <p:nvSpPr>
          <p:cNvPr id="2" name="Rubrik 1"/>
          <p:cNvSpPr>
            <a:spLocks noGrp="1"/>
          </p:cNvSpPr>
          <p:nvPr>
            <p:ph type="title"/>
          </p:nvPr>
        </p:nvSpPr>
        <p:spPr/>
        <p:txBody>
          <a:bodyPr/>
          <a:lstStyle/>
          <a:p>
            <a:r>
              <a:rPr lang="sv-SE" dirty="0" smtClean="0"/>
              <a:t>Policy </a:t>
            </a:r>
            <a:r>
              <a:rPr lang="sv-SE" dirty="0" err="1" smtClean="0"/>
              <a:t>professionals</a:t>
            </a:r>
            <a:endParaRPr lang="sv-SE" dirty="0"/>
          </a:p>
        </p:txBody>
      </p:sp>
    </p:spTree>
    <p:extLst>
      <p:ext uri="{BB962C8B-B14F-4D97-AF65-F5344CB8AC3E}">
        <p14:creationId xmlns:p14="http://schemas.microsoft.com/office/powerpoint/2010/main" val="27062988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work of policy professionals as </a:t>
            </a:r>
            <a:r>
              <a:rPr lang="en-US" sz="2800" dirty="0" smtClean="0"/>
              <a:t/>
            </a:r>
            <a:br>
              <a:rPr lang="en-US" sz="2800" dirty="0" smtClean="0"/>
            </a:br>
            <a:r>
              <a:rPr lang="en-US" sz="2800" i="1" dirty="0" smtClean="0"/>
              <a:t>a new and particular </a:t>
            </a:r>
            <a:r>
              <a:rPr lang="en-US" sz="2800" i="1" dirty="0"/>
              <a:t>form for political influence</a:t>
            </a:r>
            <a:r>
              <a:rPr lang="en-US" sz="2800" dirty="0"/>
              <a:t> </a:t>
            </a:r>
            <a:endParaRPr lang="sv-SE" sz="2800" dirty="0"/>
          </a:p>
          <a:p>
            <a:pPr lvl="0"/>
            <a:r>
              <a:rPr lang="en-US" sz="2800" dirty="0" smtClean="0"/>
              <a:t>The</a:t>
            </a:r>
            <a:r>
              <a:rPr lang="en-US" sz="2800" i="1" dirty="0" smtClean="0"/>
              <a:t> </a:t>
            </a:r>
            <a:r>
              <a:rPr lang="en-US" sz="2800" i="1" dirty="0"/>
              <a:t>occupation and career choices </a:t>
            </a:r>
            <a:r>
              <a:rPr lang="en-US" sz="2800" i="1" dirty="0" smtClean="0"/>
              <a:t/>
            </a:r>
            <a:br>
              <a:rPr lang="en-US" sz="2800" i="1" dirty="0" smtClean="0"/>
            </a:br>
            <a:r>
              <a:rPr lang="en-US" sz="2800" dirty="0" smtClean="0"/>
              <a:t>of </a:t>
            </a:r>
            <a:r>
              <a:rPr lang="en-US" sz="2800" dirty="0"/>
              <a:t>policy professionals</a:t>
            </a:r>
            <a:r>
              <a:rPr lang="sv-SE" sz="2800" dirty="0" smtClean="0"/>
              <a:t> </a:t>
            </a:r>
            <a:endParaRPr lang="sv-SE" sz="2800" dirty="0" smtClean="0">
              <a:effectLst/>
            </a:endParaRPr>
          </a:p>
          <a:p>
            <a:pPr lvl="0"/>
            <a:r>
              <a:rPr lang="en-US" sz="2800" dirty="0"/>
              <a:t>The</a:t>
            </a:r>
            <a:r>
              <a:rPr lang="en-US" sz="2800" i="1" dirty="0"/>
              <a:t> </a:t>
            </a:r>
            <a:r>
              <a:rPr lang="en-US" sz="2800" i="1" dirty="0" smtClean="0"/>
              <a:t>particular </a:t>
            </a:r>
            <a:r>
              <a:rPr lang="en-US" sz="2800" i="1" dirty="0" err="1" smtClean="0"/>
              <a:t>labour</a:t>
            </a:r>
            <a:r>
              <a:rPr lang="en-US" sz="2800" i="1" dirty="0" smtClean="0"/>
              <a:t> </a:t>
            </a:r>
            <a:r>
              <a:rPr lang="en-US" sz="2800" i="1" dirty="0"/>
              <a:t>market </a:t>
            </a:r>
            <a:br>
              <a:rPr lang="en-US" sz="2800" i="1" dirty="0"/>
            </a:br>
            <a:r>
              <a:rPr lang="en-US" sz="2800" dirty="0" smtClean="0"/>
              <a:t>for </a:t>
            </a:r>
            <a:r>
              <a:rPr lang="en-US" sz="2800" dirty="0"/>
              <a:t>policy </a:t>
            </a:r>
            <a:r>
              <a:rPr lang="en-US" sz="2800" dirty="0" smtClean="0"/>
              <a:t>professionals</a:t>
            </a:r>
            <a:endParaRPr lang="sv-SE" sz="2800" dirty="0"/>
          </a:p>
        </p:txBody>
      </p:sp>
      <p:sp>
        <p:nvSpPr>
          <p:cNvPr id="2" name="Title 1"/>
          <p:cNvSpPr>
            <a:spLocks noGrp="1"/>
          </p:cNvSpPr>
          <p:nvPr>
            <p:ph type="title"/>
          </p:nvPr>
        </p:nvSpPr>
        <p:spPr/>
        <p:txBody>
          <a:bodyPr/>
          <a:lstStyle/>
          <a:p>
            <a:r>
              <a:rPr lang="sv-SE" sz="4400" dirty="0" err="1" smtClean="0"/>
              <a:t>What</a:t>
            </a:r>
            <a:r>
              <a:rPr lang="sv-SE" sz="4400" dirty="0" smtClean="0"/>
              <a:t> do </a:t>
            </a:r>
            <a:r>
              <a:rPr lang="sv-SE" sz="4400" dirty="0" err="1" smtClean="0"/>
              <a:t>we</a:t>
            </a:r>
            <a:r>
              <a:rPr lang="sv-SE" sz="4400" dirty="0" smtClean="0"/>
              <a:t> </a:t>
            </a:r>
            <a:r>
              <a:rPr lang="sv-SE" sz="4400" dirty="0" err="1" smtClean="0"/>
              <a:t>want</a:t>
            </a:r>
            <a:r>
              <a:rPr lang="sv-SE" sz="4400" dirty="0" smtClean="0"/>
              <a:t> </a:t>
            </a:r>
            <a:r>
              <a:rPr lang="sv-SE" sz="4400" dirty="0" err="1" smtClean="0"/>
              <a:t>to</a:t>
            </a:r>
            <a:r>
              <a:rPr lang="sv-SE" sz="4400" dirty="0" smtClean="0"/>
              <a:t> </a:t>
            </a:r>
            <a:r>
              <a:rPr lang="sv-SE" sz="4400" dirty="0" err="1" smtClean="0"/>
              <a:t>know</a:t>
            </a:r>
            <a:r>
              <a:rPr lang="sv-SE" sz="4400" dirty="0" smtClean="0"/>
              <a:t>?</a:t>
            </a:r>
            <a:endParaRPr lang="sv-SE" sz="4400" dirty="0"/>
          </a:p>
        </p:txBody>
      </p:sp>
    </p:spTree>
    <p:extLst>
      <p:ext uri="{BB962C8B-B14F-4D97-AF65-F5344CB8AC3E}">
        <p14:creationId xmlns:p14="http://schemas.microsoft.com/office/powerpoint/2010/main" val="3629783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14:presetBounceEnd="7000">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14:bounceEnd="7000">
                                          <p:cBhvr additive="base">
                                            <p:cTn id="12"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7000">
                                          <p:cBhvr additive="base">
                                            <p:cTn id="1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nodeType="afterEffect" p14:presetBounceEnd="7000">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14:bounceEnd="7000">
                                          <p:cBhvr additive="base">
                                            <p:cTn id="17"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7000">
                                          <p:cBhvr additive="base">
                                            <p:cTn id="1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8" fill="hold" nodeType="afterEffect" p14:presetBounceEnd="7000">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14:bounceEnd="7000">
                                          <p:cBhvr additive="base">
                                            <p:cTn id="22"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7000">
                                          <p:cBhvr additive="base">
                                            <p:cTn id="2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8"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sv-SE" dirty="0" err="1"/>
              <a:t>Funded</a:t>
            </a:r>
            <a:r>
              <a:rPr lang="sv-SE" dirty="0"/>
              <a:t> by the Swedish Research Council 2012-14</a:t>
            </a:r>
          </a:p>
          <a:p>
            <a:r>
              <a:rPr lang="sv-SE" dirty="0"/>
              <a:t>An explorative, </a:t>
            </a:r>
            <a:r>
              <a:rPr lang="sv-SE" dirty="0" err="1"/>
              <a:t>curiosity</a:t>
            </a:r>
            <a:r>
              <a:rPr lang="sv-SE" dirty="0"/>
              <a:t>-driven </a:t>
            </a:r>
            <a:r>
              <a:rPr lang="sv-SE" dirty="0" err="1"/>
              <a:t>project</a:t>
            </a:r>
            <a:endParaRPr lang="sv-SE" dirty="0"/>
          </a:p>
          <a:p>
            <a:r>
              <a:rPr lang="sv-SE" dirty="0" smtClean="0"/>
              <a:t>Cross-</a:t>
            </a:r>
            <a:r>
              <a:rPr lang="sv-SE" dirty="0" err="1" smtClean="0"/>
              <a:t>disciplinary</a:t>
            </a:r>
            <a:endParaRPr lang="sv-SE" dirty="0" smtClean="0"/>
          </a:p>
          <a:p>
            <a:r>
              <a:rPr lang="sv-SE" dirty="0" err="1" smtClean="0"/>
              <a:t>Quantitative</a:t>
            </a:r>
            <a:r>
              <a:rPr lang="sv-SE" dirty="0" smtClean="0"/>
              <a:t> </a:t>
            </a:r>
            <a:r>
              <a:rPr lang="sv-SE" dirty="0" err="1" smtClean="0"/>
              <a:t>mapping</a:t>
            </a:r>
            <a:r>
              <a:rPr lang="sv-SE" dirty="0" smtClean="0"/>
              <a:t> (N=1468)</a:t>
            </a:r>
          </a:p>
          <a:p>
            <a:r>
              <a:rPr lang="sv-SE" dirty="0" smtClean="0"/>
              <a:t>Semi-</a:t>
            </a:r>
            <a:r>
              <a:rPr lang="sv-SE" dirty="0" err="1" smtClean="0"/>
              <a:t>structured</a:t>
            </a:r>
            <a:r>
              <a:rPr lang="sv-SE" dirty="0" smtClean="0"/>
              <a:t> </a:t>
            </a:r>
            <a:r>
              <a:rPr lang="sv-SE" dirty="0" err="1" smtClean="0"/>
              <a:t>interviews</a:t>
            </a:r>
            <a:r>
              <a:rPr lang="sv-SE" dirty="0" smtClean="0"/>
              <a:t> (71) (2,5 </a:t>
            </a:r>
            <a:r>
              <a:rPr lang="sv-SE" dirty="0" err="1" smtClean="0"/>
              <a:t>hours</a:t>
            </a:r>
            <a:r>
              <a:rPr lang="sv-SE" dirty="0" smtClean="0"/>
              <a:t> on </a:t>
            </a:r>
            <a:r>
              <a:rPr lang="sv-SE" dirty="0" err="1" smtClean="0"/>
              <a:t>average</a:t>
            </a:r>
            <a:r>
              <a:rPr lang="sv-SE" dirty="0" smtClean="0"/>
              <a:t>)</a:t>
            </a:r>
          </a:p>
          <a:p>
            <a:r>
              <a:rPr lang="sv-SE" dirty="0" err="1"/>
              <a:t>I</a:t>
            </a:r>
            <a:r>
              <a:rPr lang="sv-SE" dirty="0" err="1" smtClean="0"/>
              <a:t>nterviews</a:t>
            </a:r>
            <a:r>
              <a:rPr lang="sv-SE" dirty="0" smtClean="0"/>
              <a:t> </a:t>
            </a:r>
            <a:r>
              <a:rPr lang="sv-SE" dirty="0" err="1" smtClean="0"/>
              <a:t>with</a:t>
            </a:r>
            <a:r>
              <a:rPr lang="sv-SE" dirty="0" smtClean="0"/>
              <a:t> </a:t>
            </a:r>
            <a:r>
              <a:rPr lang="sv-SE" dirty="0" err="1" smtClean="0"/>
              <a:t>elected</a:t>
            </a:r>
            <a:r>
              <a:rPr lang="sv-SE" dirty="0" smtClean="0"/>
              <a:t> </a:t>
            </a:r>
            <a:r>
              <a:rPr lang="sv-SE" dirty="0" err="1" smtClean="0"/>
              <a:t>politicians</a:t>
            </a:r>
            <a:r>
              <a:rPr lang="sv-SE" dirty="0" smtClean="0"/>
              <a:t>, civil </a:t>
            </a:r>
            <a:r>
              <a:rPr lang="sv-SE" dirty="0" err="1" smtClean="0"/>
              <a:t>servants</a:t>
            </a:r>
            <a:r>
              <a:rPr lang="sv-SE" dirty="0" smtClean="0"/>
              <a:t>, </a:t>
            </a:r>
            <a:r>
              <a:rPr lang="sv-SE" dirty="0" err="1" smtClean="0"/>
              <a:t>recruiters</a:t>
            </a:r>
            <a:r>
              <a:rPr lang="sv-SE" dirty="0" smtClean="0"/>
              <a:t> (21) (1 </a:t>
            </a:r>
            <a:r>
              <a:rPr lang="sv-SE" dirty="0" err="1" smtClean="0"/>
              <a:t>hour</a:t>
            </a:r>
            <a:r>
              <a:rPr lang="sv-SE" dirty="0" smtClean="0"/>
              <a:t> on </a:t>
            </a:r>
            <a:r>
              <a:rPr lang="sv-SE" dirty="0" err="1" smtClean="0"/>
              <a:t>average</a:t>
            </a:r>
            <a:r>
              <a:rPr lang="sv-SE" dirty="0" smtClean="0"/>
              <a:t>)</a:t>
            </a:r>
          </a:p>
          <a:p>
            <a:r>
              <a:rPr lang="sv-SE" dirty="0" smtClean="0"/>
              <a:t>Almedalen-</a:t>
            </a:r>
            <a:r>
              <a:rPr lang="sv-SE" dirty="0" err="1" smtClean="0"/>
              <a:t>ethnography</a:t>
            </a:r>
            <a:r>
              <a:rPr lang="sv-SE" dirty="0" smtClean="0"/>
              <a:t> </a:t>
            </a:r>
          </a:p>
          <a:p>
            <a:r>
              <a:rPr lang="sv-SE" dirty="0" smtClean="0"/>
              <a:t>”Makt utan mandat: De policyprofessionella i svensk politik” [Power </a:t>
            </a:r>
            <a:r>
              <a:rPr lang="sv-SE" dirty="0" err="1" smtClean="0"/>
              <a:t>Without</a:t>
            </a:r>
            <a:r>
              <a:rPr lang="sv-SE" dirty="0" smtClean="0"/>
              <a:t> </a:t>
            </a:r>
            <a:r>
              <a:rPr lang="sv-SE" dirty="0" err="1" smtClean="0"/>
              <a:t>Mandate</a:t>
            </a:r>
            <a:r>
              <a:rPr lang="sv-SE" dirty="0" smtClean="0"/>
              <a:t>: Policy </a:t>
            </a:r>
            <a:r>
              <a:rPr lang="sv-SE" dirty="0" err="1" smtClean="0"/>
              <a:t>professionals</a:t>
            </a:r>
            <a:r>
              <a:rPr lang="sv-SE" dirty="0" smtClean="0"/>
              <a:t> in Swedish </a:t>
            </a:r>
            <a:r>
              <a:rPr lang="sv-SE" dirty="0" err="1" smtClean="0"/>
              <a:t>Politics</a:t>
            </a:r>
            <a:r>
              <a:rPr lang="sv-SE" dirty="0" smtClean="0"/>
              <a:t>] + 3 </a:t>
            </a:r>
            <a:r>
              <a:rPr lang="sv-SE" dirty="0" err="1" smtClean="0"/>
              <a:t>papers</a:t>
            </a:r>
            <a:endParaRPr lang="sv-SE" dirty="0" smtClean="0"/>
          </a:p>
          <a:p>
            <a:endParaRPr lang="sv-SE" dirty="0"/>
          </a:p>
        </p:txBody>
      </p:sp>
      <p:sp>
        <p:nvSpPr>
          <p:cNvPr id="2" name="Title 1"/>
          <p:cNvSpPr>
            <a:spLocks noGrp="1"/>
          </p:cNvSpPr>
          <p:nvPr>
            <p:ph type="title"/>
          </p:nvPr>
        </p:nvSpPr>
        <p:spPr/>
        <p:txBody>
          <a:bodyPr/>
          <a:lstStyle/>
          <a:p>
            <a:r>
              <a:rPr lang="sv-SE" dirty="0" smtClean="0"/>
              <a:t>The Swedish </a:t>
            </a:r>
            <a:r>
              <a:rPr lang="sv-SE" dirty="0" err="1" smtClean="0"/>
              <a:t>project</a:t>
            </a:r>
            <a:endParaRPr lang="sv-SE" dirty="0"/>
          </a:p>
        </p:txBody>
      </p:sp>
    </p:spTree>
    <p:extLst>
      <p:ext uri="{BB962C8B-B14F-4D97-AF65-F5344CB8AC3E}">
        <p14:creationId xmlns:p14="http://schemas.microsoft.com/office/powerpoint/2010/main" val="2960185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sv-SE" dirty="0" err="1" smtClean="0"/>
              <a:t>Funded</a:t>
            </a:r>
            <a:r>
              <a:rPr lang="sv-SE" dirty="0" smtClean="0"/>
              <a:t> by the Swedish Research Council 2015-2019</a:t>
            </a:r>
          </a:p>
          <a:p>
            <a:r>
              <a:rPr lang="sv-SE" dirty="0" err="1" smtClean="0"/>
              <a:t>Backwards</a:t>
            </a:r>
            <a:r>
              <a:rPr lang="sv-SE" dirty="0" smtClean="0"/>
              <a:t>: the policy </a:t>
            </a:r>
            <a:r>
              <a:rPr lang="sv-SE" dirty="0" err="1" smtClean="0"/>
              <a:t>professional</a:t>
            </a:r>
            <a:r>
              <a:rPr lang="sv-SE" dirty="0" smtClean="0"/>
              <a:t> </a:t>
            </a:r>
            <a:r>
              <a:rPr lang="sv-SE" dirty="0" err="1" smtClean="0"/>
              <a:t>development</a:t>
            </a:r>
            <a:r>
              <a:rPr lang="sv-SE" dirty="0" smtClean="0"/>
              <a:t> </a:t>
            </a:r>
            <a:r>
              <a:rPr lang="sv-SE" dirty="0" err="1" smtClean="0"/>
              <a:t>history</a:t>
            </a:r>
            <a:endParaRPr lang="sv-SE" dirty="0" smtClean="0"/>
          </a:p>
          <a:p>
            <a:r>
              <a:rPr lang="sv-SE" dirty="0" smtClean="0"/>
              <a:t>Forwards: </a:t>
            </a:r>
            <a:r>
              <a:rPr lang="sv-SE" dirty="0" err="1" smtClean="0"/>
              <a:t>follow</a:t>
            </a:r>
            <a:r>
              <a:rPr lang="sv-SE" dirty="0" smtClean="0"/>
              <a:t> </a:t>
            </a:r>
            <a:r>
              <a:rPr lang="sv-SE" dirty="0" err="1" smtClean="0"/>
              <a:t>our</a:t>
            </a:r>
            <a:r>
              <a:rPr lang="sv-SE" dirty="0" smtClean="0"/>
              <a:t> </a:t>
            </a:r>
            <a:r>
              <a:rPr lang="sv-SE" dirty="0" err="1" smtClean="0"/>
              <a:t>cohort</a:t>
            </a:r>
            <a:endParaRPr lang="sv-SE" dirty="0" smtClean="0"/>
          </a:p>
          <a:p>
            <a:r>
              <a:rPr lang="sv-SE" dirty="0" err="1" smtClean="0"/>
              <a:t>Upwards</a:t>
            </a:r>
            <a:r>
              <a:rPr lang="sv-SE" dirty="0" smtClean="0"/>
              <a:t>: EU</a:t>
            </a:r>
          </a:p>
          <a:p>
            <a:r>
              <a:rPr lang="sv-SE" dirty="0" err="1" smtClean="0"/>
              <a:t>Sideways</a:t>
            </a:r>
            <a:r>
              <a:rPr lang="sv-SE" dirty="0" smtClean="0"/>
              <a:t>: country-</a:t>
            </a:r>
            <a:r>
              <a:rPr lang="sv-SE" dirty="0" err="1" smtClean="0"/>
              <a:t>comparative</a:t>
            </a:r>
            <a:r>
              <a:rPr lang="sv-SE" dirty="0" smtClean="0"/>
              <a:t>, </a:t>
            </a:r>
            <a:r>
              <a:rPr lang="sv-SE" dirty="0" err="1" smtClean="0"/>
              <a:t>how</a:t>
            </a:r>
            <a:r>
              <a:rPr lang="sv-SE" dirty="0" smtClean="0"/>
              <a:t> </a:t>
            </a:r>
            <a:r>
              <a:rPr lang="sv-SE" dirty="0" err="1" smtClean="0"/>
              <a:t>does</a:t>
            </a:r>
            <a:r>
              <a:rPr lang="sv-SE" dirty="0" smtClean="0"/>
              <a:t> the </a:t>
            </a:r>
            <a:r>
              <a:rPr lang="sv-SE" dirty="0" err="1" smtClean="0"/>
              <a:t>political-institutional</a:t>
            </a:r>
            <a:r>
              <a:rPr lang="sv-SE" dirty="0" smtClean="0"/>
              <a:t> </a:t>
            </a:r>
            <a:r>
              <a:rPr lang="sv-SE" dirty="0" err="1" smtClean="0"/>
              <a:t>framework</a:t>
            </a:r>
            <a:r>
              <a:rPr lang="sv-SE" dirty="0" smtClean="0"/>
              <a:t> </a:t>
            </a:r>
            <a:r>
              <a:rPr lang="sv-SE" dirty="0" err="1" smtClean="0"/>
              <a:t>matter</a:t>
            </a:r>
            <a:r>
              <a:rPr lang="sv-SE" dirty="0" smtClean="0"/>
              <a:t>?</a:t>
            </a:r>
          </a:p>
          <a:p>
            <a:r>
              <a:rPr lang="sv-SE" dirty="0" err="1" smtClean="0"/>
              <a:t>Comparative</a:t>
            </a:r>
            <a:r>
              <a:rPr lang="sv-SE" dirty="0" smtClean="0"/>
              <a:t> </a:t>
            </a:r>
            <a:r>
              <a:rPr lang="sv-SE" dirty="0" err="1" smtClean="0"/>
              <a:t>case</a:t>
            </a:r>
            <a:r>
              <a:rPr lang="sv-SE" dirty="0" smtClean="0"/>
              <a:t> </a:t>
            </a:r>
            <a:r>
              <a:rPr lang="sv-SE" dirty="0" err="1" smtClean="0"/>
              <a:t>study</a:t>
            </a:r>
            <a:r>
              <a:rPr lang="sv-SE" dirty="0" smtClean="0"/>
              <a:t>: the </a:t>
            </a:r>
            <a:r>
              <a:rPr lang="sv-SE" dirty="0" err="1" smtClean="0"/>
              <a:t>welfare</a:t>
            </a:r>
            <a:r>
              <a:rPr lang="sv-SE" dirty="0" smtClean="0"/>
              <a:t>-</a:t>
            </a:r>
            <a:r>
              <a:rPr lang="sv-SE" dirty="0" err="1" smtClean="0"/>
              <a:t>industrial</a:t>
            </a:r>
            <a:r>
              <a:rPr lang="sv-SE" dirty="0" smtClean="0"/>
              <a:t> </a:t>
            </a:r>
            <a:r>
              <a:rPr lang="sv-SE" dirty="0" err="1" smtClean="0"/>
              <a:t>complex</a:t>
            </a:r>
            <a:endParaRPr lang="sv-SE" dirty="0" smtClean="0"/>
          </a:p>
          <a:p>
            <a:r>
              <a:rPr lang="sv-SE" dirty="0" err="1"/>
              <a:t>C</a:t>
            </a:r>
            <a:r>
              <a:rPr lang="sv-SE" dirty="0" err="1" smtClean="0"/>
              <a:t>ontextualize</a:t>
            </a:r>
            <a:r>
              <a:rPr lang="sv-SE" dirty="0" smtClean="0"/>
              <a:t> </a:t>
            </a:r>
            <a:r>
              <a:rPr lang="sv-SE" dirty="0"/>
              <a:t>the </a:t>
            </a:r>
            <a:r>
              <a:rPr lang="sv-SE" dirty="0" err="1"/>
              <a:t>findings</a:t>
            </a:r>
            <a:r>
              <a:rPr lang="sv-SE" dirty="0"/>
              <a:t> </a:t>
            </a:r>
            <a:r>
              <a:rPr lang="sv-SE" dirty="0" err="1"/>
              <a:t>about</a:t>
            </a:r>
            <a:r>
              <a:rPr lang="sv-SE" dirty="0"/>
              <a:t> policy </a:t>
            </a:r>
            <a:r>
              <a:rPr lang="sv-SE" dirty="0" err="1" smtClean="0"/>
              <a:t>professionals</a:t>
            </a:r>
            <a:r>
              <a:rPr lang="sv-SE" dirty="0" smtClean="0"/>
              <a:t> </a:t>
            </a:r>
            <a:r>
              <a:rPr lang="sv-SE" dirty="0" err="1"/>
              <a:t>to</a:t>
            </a:r>
            <a:r>
              <a:rPr lang="sv-SE" dirty="0"/>
              <a:t> </a:t>
            </a:r>
            <a:r>
              <a:rPr lang="sv-SE" dirty="0" err="1"/>
              <a:t>arrive</a:t>
            </a:r>
            <a:r>
              <a:rPr lang="sv-SE" dirty="0"/>
              <a:t> at “a </a:t>
            </a:r>
            <a:r>
              <a:rPr lang="sv-SE" dirty="0" err="1"/>
              <a:t>historically</a:t>
            </a:r>
            <a:r>
              <a:rPr lang="sv-SE" dirty="0"/>
              <a:t> </a:t>
            </a:r>
            <a:r>
              <a:rPr lang="sv-SE" dirty="0" err="1"/>
              <a:t>informed</a:t>
            </a:r>
            <a:r>
              <a:rPr lang="sv-SE" dirty="0"/>
              <a:t> style </a:t>
            </a:r>
            <a:r>
              <a:rPr lang="sv-SE" dirty="0" err="1"/>
              <a:t>of</a:t>
            </a:r>
            <a:r>
              <a:rPr lang="sv-SE" dirty="0"/>
              <a:t> social </a:t>
            </a:r>
            <a:r>
              <a:rPr lang="sv-SE" dirty="0" err="1"/>
              <a:t>inquiry</a:t>
            </a:r>
            <a:r>
              <a:rPr lang="sv-SE" dirty="0"/>
              <a:t> </a:t>
            </a:r>
            <a:r>
              <a:rPr lang="sv-SE" dirty="0" err="1"/>
              <a:t>that</a:t>
            </a:r>
            <a:r>
              <a:rPr lang="sv-SE" dirty="0"/>
              <a:t> </a:t>
            </a:r>
            <a:r>
              <a:rPr lang="sv-SE" dirty="0" err="1"/>
              <a:t>favours</a:t>
            </a:r>
            <a:r>
              <a:rPr lang="sv-SE" dirty="0"/>
              <a:t> </a:t>
            </a:r>
            <a:r>
              <a:rPr lang="sv-SE" dirty="0" err="1"/>
              <a:t>properly</a:t>
            </a:r>
            <a:r>
              <a:rPr lang="sv-SE" dirty="0"/>
              <a:t> </a:t>
            </a:r>
            <a:r>
              <a:rPr lang="sv-SE" dirty="0" err="1"/>
              <a:t>contextualized</a:t>
            </a:r>
            <a:r>
              <a:rPr lang="sv-SE" dirty="0"/>
              <a:t> generalisations</a:t>
            </a:r>
            <a:r>
              <a:rPr lang="sv-SE" dirty="0" smtClean="0"/>
              <a:t>” </a:t>
            </a:r>
            <a:endParaRPr lang="sv-SE" dirty="0"/>
          </a:p>
        </p:txBody>
      </p:sp>
      <p:sp>
        <p:nvSpPr>
          <p:cNvPr id="2" name="Title 1"/>
          <p:cNvSpPr>
            <a:spLocks noGrp="1"/>
          </p:cNvSpPr>
          <p:nvPr>
            <p:ph type="title"/>
          </p:nvPr>
        </p:nvSpPr>
        <p:spPr>
          <a:xfrm>
            <a:off x="688490" y="332656"/>
            <a:ext cx="7756263" cy="1512168"/>
          </a:xfrm>
        </p:spPr>
        <p:txBody>
          <a:bodyPr/>
          <a:lstStyle/>
          <a:p>
            <a:r>
              <a:rPr lang="sv-SE" sz="4800" dirty="0"/>
              <a:t>New </a:t>
            </a:r>
            <a:r>
              <a:rPr lang="sv-SE" sz="4800" dirty="0" err="1"/>
              <a:t>project</a:t>
            </a:r>
            <a:r>
              <a:rPr lang="sv-SE" sz="4800" dirty="0"/>
              <a:t>: </a:t>
            </a:r>
            <a:r>
              <a:rPr lang="sv-SE" sz="4800" dirty="0" smtClean="0"/>
              <a:t/>
            </a:r>
            <a:br>
              <a:rPr lang="sv-SE" sz="4800" dirty="0" smtClean="0"/>
            </a:br>
            <a:r>
              <a:rPr lang="sv-SE" sz="4800" dirty="0" smtClean="0"/>
              <a:t>”</a:t>
            </a:r>
            <a:r>
              <a:rPr lang="sv-SE" sz="4800" dirty="0" err="1"/>
              <a:t>Subterranean</a:t>
            </a:r>
            <a:r>
              <a:rPr lang="sv-SE" sz="4800" dirty="0"/>
              <a:t> </a:t>
            </a:r>
            <a:r>
              <a:rPr lang="sv-SE" sz="4800" dirty="0" err="1"/>
              <a:t>politics</a:t>
            </a:r>
            <a:r>
              <a:rPr lang="sv-SE" sz="4800" dirty="0"/>
              <a:t>”</a:t>
            </a:r>
          </a:p>
        </p:txBody>
      </p:sp>
    </p:spTree>
    <p:extLst>
      <p:ext uri="{BB962C8B-B14F-4D97-AF65-F5344CB8AC3E}">
        <p14:creationId xmlns:p14="http://schemas.microsoft.com/office/powerpoint/2010/main" val="385343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0" dur="500"/>
                                        <p:tgtEl>
                                          <p:spTgt spid="3">
                                            <p:txEl>
                                              <p:pRg st="4" end="4"/>
                                            </p:txEl>
                                          </p:spTgt>
                                        </p:tgtEl>
                                      </p:cBhvr>
                                    </p:animEffect>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6" dur="500"/>
                                        <p:tgtEl>
                                          <p:spTgt spid="3">
                                            <p:txEl>
                                              <p:pRg st="5" end="5"/>
                                            </p:txEl>
                                          </p:spTgt>
                                        </p:tgtEl>
                                      </p:cBhvr>
                                    </p:animEffect>
                                  </p:childTnLst>
                                </p:cTn>
                              </p:par>
                            </p:childTnLst>
                          </p:cTn>
                        </p:par>
                        <p:par>
                          <p:cTn id="57" fill="hold">
                            <p:stCondLst>
                              <p:cond delay="5000"/>
                            </p:stCondLst>
                            <p:childTnLst>
                              <p:par>
                                <p:cTn id="58" presetID="53" presetClass="entr" presetSubtype="16" fill="hold" nodeType="after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dirty="0" smtClean="0"/>
              <a:t>A diffuse </a:t>
            </a:r>
            <a:r>
              <a:rPr lang="sv-SE" dirty="0" err="1" smtClean="0"/>
              <a:t>role</a:t>
            </a:r>
            <a:r>
              <a:rPr lang="sv-SE" dirty="0" smtClean="0"/>
              <a:t>: </a:t>
            </a:r>
            <a:r>
              <a:rPr lang="sv-SE" dirty="0" err="1" smtClean="0"/>
              <a:t>politician</a:t>
            </a:r>
            <a:r>
              <a:rPr lang="sv-SE" dirty="0" smtClean="0"/>
              <a:t> or administrator?</a:t>
            </a:r>
          </a:p>
          <a:p>
            <a:r>
              <a:rPr lang="sv-SE" dirty="0" smtClean="0"/>
              <a:t>Power as </a:t>
            </a:r>
            <a:r>
              <a:rPr lang="sv-SE" dirty="0" err="1" smtClean="0"/>
              <a:t>driving</a:t>
            </a:r>
            <a:r>
              <a:rPr lang="sv-SE" dirty="0" smtClean="0"/>
              <a:t> force: </a:t>
            </a:r>
            <a:r>
              <a:rPr lang="sv-SE" dirty="0" err="1" smtClean="0"/>
              <a:t>to</a:t>
            </a:r>
            <a:r>
              <a:rPr lang="sv-SE" dirty="0" smtClean="0"/>
              <a:t> </a:t>
            </a:r>
            <a:r>
              <a:rPr lang="sv-SE" dirty="0" err="1" smtClean="0"/>
              <a:t>have</a:t>
            </a:r>
            <a:r>
              <a:rPr lang="sv-SE" dirty="0" smtClean="0"/>
              <a:t> an </a:t>
            </a:r>
            <a:r>
              <a:rPr lang="sv-SE" dirty="0" err="1" smtClean="0"/>
              <a:t>influence</a:t>
            </a:r>
            <a:r>
              <a:rPr lang="sv-SE" dirty="0" smtClean="0"/>
              <a:t>, </a:t>
            </a:r>
            <a:r>
              <a:rPr lang="sv-SE" dirty="0" err="1" smtClean="0"/>
              <a:t>to</a:t>
            </a:r>
            <a:r>
              <a:rPr lang="sv-SE" dirty="0" smtClean="0"/>
              <a:t> be </a:t>
            </a:r>
            <a:r>
              <a:rPr lang="sv-SE" dirty="0" err="1" smtClean="0"/>
              <a:t>where</a:t>
            </a:r>
            <a:r>
              <a:rPr lang="sv-SE" dirty="0" smtClean="0"/>
              <a:t> it </a:t>
            </a:r>
            <a:r>
              <a:rPr lang="sv-SE" dirty="0" err="1" smtClean="0"/>
              <a:t>happens</a:t>
            </a:r>
            <a:endParaRPr lang="sv-SE" dirty="0" smtClean="0"/>
          </a:p>
          <a:p>
            <a:r>
              <a:rPr lang="sv-SE" dirty="0" err="1" smtClean="0"/>
              <a:t>Mass</a:t>
            </a:r>
            <a:r>
              <a:rPr lang="sv-SE" dirty="0" smtClean="0"/>
              <a:t> media the </a:t>
            </a:r>
            <a:r>
              <a:rPr lang="sv-SE" dirty="0" err="1" smtClean="0"/>
              <a:t>most</a:t>
            </a:r>
            <a:r>
              <a:rPr lang="sv-SE" dirty="0" smtClean="0"/>
              <a:t> </a:t>
            </a:r>
            <a:r>
              <a:rPr lang="sv-SE" dirty="0" err="1" smtClean="0"/>
              <a:t>important</a:t>
            </a:r>
            <a:r>
              <a:rPr lang="sv-SE" dirty="0" smtClean="0"/>
              <a:t> arena: </a:t>
            </a:r>
            <a:r>
              <a:rPr lang="sv-SE" dirty="0" err="1" smtClean="0"/>
              <a:t>schizophrenia</a:t>
            </a:r>
            <a:endParaRPr lang="sv-SE" dirty="0" smtClean="0"/>
          </a:p>
          <a:p>
            <a:r>
              <a:rPr lang="sv-SE" dirty="0"/>
              <a:t>Negative </a:t>
            </a:r>
            <a:r>
              <a:rPr lang="sv-SE" dirty="0" err="1"/>
              <a:t>picture</a:t>
            </a:r>
            <a:r>
              <a:rPr lang="sv-SE" dirty="0"/>
              <a:t> </a:t>
            </a:r>
            <a:r>
              <a:rPr lang="sv-SE" dirty="0" err="1"/>
              <a:t>of</a:t>
            </a:r>
            <a:r>
              <a:rPr lang="sv-SE" dirty="0"/>
              <a:t> the </a:t>
            </a:r>
            <a:r>
              <a:rPr lang="sv-SE" dirty="0" err="1"/>
              <a:t>practices</a:t>
            </a:r>
            <a:r>
              <a:rPr lang="sv-SE" dirty="0"/>
              <a:t> </a:t>
            </a:r>
            <a:r>
              <a:rPr lang="sv-SE" dirty="0" err="1"/>
              <a:t>of</a:t>
            </a:r>
            <a:r>
              <a:rPr lang="sv-SE" dirty="0"/>
              <a:t> representative </a:t>
            </a:r>
            <a:r>
              <a:rPr lang="sv-SE" dirty="0" err="1"/>
              <a:t>democracy</a:t>
            </a:r>
            <a:endParaRPr lang="sv-SE" dirty="0"/>
          </a:p>
          <a:p>
            <a:r>
              <a:rPr lang="sv-SE" dirty="0" err="1" smtClean="0"/>
              <a:t>Knowledge</a:t>
            </a:r>
            <a:r>
              <a:rPr lang="sv-SE" dirty="0" smtClean="0"/>
              <a:t> </a:t>
            </a:r>
            <a:r>
              <a:rPr lang="sv-SE" dirty="0" err="1" smtClean="0"/>
              <a:t>most</a:t>
            </a:r>
            <a:r>
              <a:rPr lang="sv-SE" dirty="0" smtClean="0"/>
              <a:t> </a:t>
            </a:r>
            <a:r>
              <a:rPr lang="sv-SE" dirty="0" err="1" smtClean="0"/>
              <a:t>important</a:t>
            </a:r>
            <a:r>
              <a:rPr lang="sv-SE" dirty="0" smtClean="0"/>
              <a:t> </a:t>
            </a:r>
            <a:r>
              <a:rPr lang="sv-SE" dirty="0" err="1" smtClean="0"/>
              <a:t>resource</a:t>
            </a:r>
            <a:r>
              <a:rPr lang="sv-SE" dirty="0" smtClean="0"/>
              <a:t>: problem </a:t>
            </a:r>
            <a:r>
              <a:rPr lang="sv-SE" dirty="0" err="1" smtClean="0"/>
              <a:t>formulation</a:t>
            </a:r>
            <a:r>
              <a:rPr lang="sv-SE" dirty="0" smtClean="0"/>
              <a:t>, process </a:t>
            </a:r>
            <a:r>
              <a:rPr lang="sv-SE" dirty="0" err="1" smtClean="0"/>
              <a:t>expertise</a:t>
            </a:r>
            <a:r>
              <a:rPr lang="sv-SE" dirty="0" smtClean="0"/>
              <a:t>, information access</a:t>
            </a:r>
            <a:endParaRPr lang="sv-SE" dirty="0"/>
          </a:p>
        </p:txBody>
      </p:sp>
      <p:sp>
        <p:nvSpPr>
          <p:cNvPr id="2" name="Title 1"/>
          <p:cNvSpPr>
            <a:spLocks noGrp="1"/>
          </p:cNvSpPr>
          <p:nvPr>
            <p:ph type="title"/>
          </p:nvPr>
        </p:nvSpPr>
        <p:spPr/>
        <p:txBody>
          <a:bodyPr/>
          <a:lstStyle/>
          <a:p>
            <a:r>
              <a:rPr lang="sv-SE" dirty="0" smtClean="0"/>
              <a:t>The </a:t>
            </a:r>
            <a:r>
              <a:rPr lang="sv-SE" dirty="0" err="1" smtClean="0"/>
              <a:t>occupational</a:t>
            </a:r>
            <a:r>
              <a:rPr lang="sv-SE" dirty="0" smtClean="0"/>
              <a:t> </a:t>
            </a:r>
            <a:r>
              <a:rPr lang="sv-SE" dirty="0" err="1" smtClean="0"/>
              <a:t>role</a:t>
            </a:r>
            <a:endParaRPr lang="sv-SE" dirty="0"/>
          </a:p>
        </p:txBody>
      </p:sp>
    </p:spTree>
    <p:extLst>
      <p:ext uri="{BB962C8B-B14F-4D97-AF65-F5344CB8AC3E}">
        <p14:creationId xmlns:p14="http://schemas.microsoft.com/office/powerpoint/2010/main" val="2462659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14:presetBounceEnd="56000">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14:bounceEnd="56000">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56000">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14:presetBounceEnd="56000">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14:bounceEnd="56000">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56000">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14:presetBounceEnd="56000">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14:bounceEnd="56000">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56000">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14:presetBounceEnd="56000">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14:bounceEnd="56000">
                                          <p:cBhvr additive="base">
                                            <p:cTn id="28" dur="1000" fill="hold"/>
                                            <p:tgtEl>
                                              <p:spTgt spid="3">
                                                <p:txEl>
                                                  <p:pRg st="4" end="4"/>
                                                </p:txEl>
                                              </p:spTgt>
                                            </p:tgtEl>
                                            <p:attrNameLst>
                                              <p:attrName>ppt_x</p:attrName>
                                            </p:attrNameLst>
                                          </p:cBhvr>
                                          <p:tavLst>
                                            <p:tav tm="0">
                                              <p:val>
                                                <p:strVal val="0-#ppt_w/2"/>
                                              </p:val>
                                            </p:tav>
                                            <p:tav tm="100000">
                                              <p:val>
                                                <p:strVal val="#ppt_x"/>
                                              </p:val>
                                            </p:tav>
                                          </p:tavLst>
                                        </p:anim>
                                        <p:anim calcmode="lin" valueType="num" p14:bounceEnd="56000">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14:presetBounceEnd="56000">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14:bounceEnd="56000">
                                          <p:cBhvr additive="base">
                                            <p:cTn id="33" dur="1000" fill="hold"/>
                                            <p:tgtEl>
                                              <p:spTgt spid="3">
                                                <p:txEl>
                                                  <p:pRg st="3" end="3"/>
                                                </p:txEl>
                                              </p:spTgt>
                                            </p:tgtEl>
                                            <p:attrNameLst>
                                              <p:attrName>ppt_x</p:attrName>
                                            </p:attrNameLst>
                                          </p:cBhvr>
                                          <p:tavLst>
                                            <p:tav tm="0">
                                              <p:val>
                                                <p:strVal val="0-#ppt_w/2"/>
                                              </p:val>
                                            </p:tav>
                                            <p:tav tm="100000">
                                              <p:val>
                                                <p:strVal val="#ppt_x"/>
                                              </p:val>
                                            </p:tav>
                                          </p:tavLst>
                                        </p:anim>
                                        <p:anim calcmode="lin" valueType="num" p14:bounceEnd="56000">
                                          <p:cBhvr additive="base">
                                            <p:cTn id="3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dirty="0" smtClean="0"/>
              <a:t>A diffuse </a:t>
            </a:r>
            <a:r>
              <a:rPr lang="sv-SE" dirty="0" err="1" smtClean="0"/>
              <a:t>role</a:t>
            </a:r>
            <a:r>
              <a:rPr lang="sv-SE" dirty="0" smtClean="0"/>
              <a:t>: </a:t>
            </a:r>
            <a:r>
              <a:rPr lang="sv-SE" dirty="0" err="1" smtClean="0"/>
              <a:t>politician</a:t>
            </a:r>
            <a:r>
              <a:rPr lang="sv-SE" dirty="0" smtClean="0"/>
              <a:t> or </a:t>
            </a:r>
            <a:r>
              <a:rPr lang="sv-SE" dirty="0"/>
              <a:t>administrator?</a:t>
            </a:r>
            <a:endParaRPr lang="sv-SE" dirty="0" smtClean="0"/>
          </a:p>
          <a:p>
            <a:r>
              <a:rPr lang="sv-SE" dirty="0" smtClean="0"/>
              <a:t>Power as </a:t>
            </a:r>
            <a:r>
              <a:rPr lang="sv-SE" dirty="0" err="1" smtClean="0"/>
              <a:t>driving</a:t>
            </a:r>
            <a:r>
              <a:rPr lang="sv-SE" dirty="0" smtClean="0"/>
              <a:t> force: </a:t>
            </a:r>
            <a:r>
              <a:rPr lang="sv-SE" dirty="0" err="1" smtClean="0"/>
              <a:t>to</a:t>
            </a:r>
            <a:r>
              <a:rPr lang="sv-SE" dirty="0" smtClean="0"/>
              <a:t> </a:t>
            </a:r>
            <a:r>
              <a:rPr lang="sv-SE" dirty="0" err="1" smtClean="0"/>
              <a:t>have</a:t>
            </a:r>
            <a:r>
              <a:rPr lang="sv-SE" dirty="0" smtClean="0"/>
              <a:t> an </a:t>
            </a:r>
            <a:r>
              <a:rPr lang="sv-SE" dirty="0" err="1" smtClean="0"/>
              <a:t>influence</a:t>
            </a:r>
            <a:r>
              <a:rPr lang="sv-SE" dirty="0" smtClean="0"/>
              <a:t>, </a:t>
            </a:r>
            <a:r>
              <a:rPr lang="sv-SE" dirty="0" err="1" smtClean="0"/>
              <a:t>to</a:t>
            </a:r>
            <a:r>
              <a:rPr lang="sv-SE" dirty="0" smtClean="0"/>
              <a:t> be </a:t>
            </a:r>
            <a:r>
              <a:rPr lang="sv-SE" dirty="0" err="1" smtClean="0"/>
              <a:t>where</a:t>
            </a:r>
            <a:r>
              <a:rPr lang="sv-SE" dirty="0" smtClean="0"/>
              <a:t> it </a:t>
            </a:r>
            <a:r>
              <a:rPr lang="sv-SE" dirty="0" err="1" smtClean="0"/>
              <a:t>happens</a:t>
            </a:r>
            <a:endParaRPr lang="sv-SE" dirty="0" smtClean="0"/>
          </a:p>
          <a:p>
            <a:r>
              <a:rPr lang="sv-SE" dirty="0" err="1" smtClean="0"/>
              <a:t>Mass</a:t>
            </a:r>
            <a:r>
              <a:rPr lang="sv-SE" dirty="0" smtClean="0"/>
              <a:t> media the </a:t>
            </a:r>
            <a:r>
              <a:rPr lang="sv-SE" dirty="0" err="1" smtClean="0"/>
              <a:t>most</a:t>
            </a:r>
            <a:r>
              <a:rPr lang="sv-SE" dirty="0" smtClean="0"/>
              <a:t> </a:t>
            </a:r>
            <a:r>
              <a:rPr lang="sv-SE" dirty="0" err="1" smtClean="0"/>
              <a:t>important</a:t>
            </a:r>
            <a:r>
              <a:rPr lang="sv-SE" dirty="0" smtClean="0"/>
              <a:t> arena: </a:t>
            </a:r>
            <a:r>
              <a:rPr lang="sv-SE" dirty="0" err="1" smtClean="0"/>
              <a:t>schizophrenia</a:t>
            </a:r>
            <a:endParaRPr lang="sv-SE" dirty="0" smtClean="0"/>
          </a:p>
          <a:p>
            <a:r>
              <a:rPr lang="sv-SE" dirty="0"/>
              <a:t>Negative </a:t>
            </a:r>
            <a:r>
              <a:rPr lang="sv-SE" dirty="0" err="1"/>
              <a:t>picture</a:t>
            </a:r>
            <a:r>
              <a:rPr lang="sv-SE" dirty="0"/>
              <a:t> </a:t>
            </a:r>
            <a:r>
              <a:rPr lang="sv-SE" dirty="0" err="1"/>
              <a:t>of</a:t>
            </a:r>
            <a:r>
              <a:rPr lang="sv-SE" dirty="0"/>
              <a:t> the </a:t>
            </a:r>
            <a:r>
              <a:rPr lang="sv-SE" dirty="0" err="1"/>
              <a:t>practices</a:t>
            </a:r>
            <a:r>
              <a:rPr lang="sv-SE" dirty="0"/>
              <a:t> </a:t>
            </a:r>
            <a:r>
              <a:rPr lang="sv-SE" dirty="0" err="1"/>
              <a:t>of</a:t>
            </a:r>
            <a:r>
              <a:rPr lang="sv-SE" dirty="0"/>
              <a:t> representative </a:t>
            </a:r>
            <a:r>
              <a:rPr lang="sv-SE" dirty="0" err="1"/>
              <a:t>democracy</a:t>
            </a:r>
            <a:endParaRPr lang="sv-SE"/>
          </a:p>
          <a:p>
            <a:r>
              <a:rPr lang="sv-SE" smtClean="0"/>
              <a:t>Knowledge</a:t>
            </a:r>
            <a:r>
              <a:rPr lang="sv-SE" dirty="0" smtClean="0"/>
              <a:t> </a:t>
            </a:r>
            <a:r>
              <a:rPr lang="sv-SE" dirty="0" err="1" smtClean="0"/>
              <a:t>most</a:t>
            </a:r>
            <a:r>
              <a:rPr lang="sv-SE" dirty="0" smtClean="0"/>
              <a:t> </a:t>
            </a:r>
            <a:r>
              <a:rPr lang="sv-SE" dirty="0" err="1" smtClean="0"/>
              <a:t>important</a:t>
            </a:r>
            <a:r>
              <a:rPr lang="sv-SE" dirty="0" smtClean="0"/>
              <a:t> </a:t>
            </a:r>
            <a:r>
              <a:rPr lang="sv-SE" dirty="0" err="1" smtClean="0"/>
              <a:t>resource</a:t>
            </a:r>
            <a:r>
              <a:rPr lang="sv-SE" dirty="0" smtClean="0"/>
              <a:t>: problem </a:t>
            </a:r>
            <a:r>
              <a:rPr lang="sv-SE" dirty="0" err="1" smtClean="0"/>
              <a:t>formulation</a:t>
            </a:r>
            <a:r>
              <a:rPr lang="sv-SE" dirty="0" smtClean="0"/>
              <a:t>, process </a:t>
            </a:r>
            <a:r>
              <a:rPr lang="sv-SE" dirty="0" err="1" smtClean="0"/>
              <a:t>expertise</a:t>
            </a:r>
            <a:r>
              <a:rPr lang="sv-SE" dirty="0" smtClean="0"/>
              <a:t>, information access</a:t>
            </a:r>
            <a:endParaRPr lang="sv-SE" dirty="0"/>
          </a:p>
        </p:txBody>
      </p:sp>
      <p:sp>
        <p:nvSpPr>
          <p:cNvPr id="2" name="Title 1"/>
          <p:cNvSpPr>
            <a:spLocks noGrp="1"/>
          </p:cNvSpPr>
          <p:nvPr>
            <p:ph type="title"/>
          </p:nvPr>
        </p:nvSpPr>
        <p:spPr/>
        <p:txBody>
          <a:bodyPr/>
          <a:lstStyle/>
          <a:p>
            <a:r>
              <a:rPr lang="sv-SE" dirty="0" smtClean="0"/>
              <a:t>The </a:t>
            </a:r>
            <a:r>
              <a:rPr lang="sv-SE" dirty="0" err="1" smtClean="0"/>
              <a:t>occupational</a:t>
            </a:r>
            <a:r>
              <a:rPr lang="sv-SE" dirty="0" smtClean="0"/>
              <a:t> </a:t>
            </a:r>
            <a:r>
              <a:rPr lang="sv-SE" dirty="0" err="1" smtClean="0"/>
              <a:t>role</a:t>
            </a:r>
            <a:endParaRPr lang="sv-SE" dirty="0"/>
          </a:p>
        </p:txBody>
      </p:sp>
    </p:spTree>
    <p:extLst>
      <p:ext uri="{BB962C8B-B14F-4D97-AF65-F5344CB8AC3E}">
        <p14:creationId xmlns:p14="http://schemas.microsoft.com/office/powerpoint/2010/main" val="4267459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14:presetBounceEnd="56000">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14:bounceEnd="56000">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56000">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14:presetBounceEnd="56000">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14:bounceEnd="56000">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56000">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14:presetBounceEnd="56000">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14:bounceEnd="56000">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56000">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14:presetBounceEnd="56000">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14:bounceEnd="56000">
                                          <p:cBhvr additive="base">
                                            <p:cTn id="28" dur="1000" fill="hold"/>
                                            <p:tgtEl>
                                              <p:spTgt spid="3">
                                                <p:txEl>
                                                  <p:pRg st="4" end="4"/>
                                                </p:txEl>
                                              </p:spTgt>
                                            </p:tgtEl>
                                            <p:attrNameLst>
                                              <p:attrName>ppt_x</p:attrName>
                                            </p:attrNameLst>
                                          </p:cBhvr>
                                          <p:tavLst>
                                            <p:tav tm="0">
                                              <p:val>
                                                <p:strVal val="0-#ppt_w/2"/>
                                              </p:val>
                                            </p:tav>
                                            <p:tav tm="100000">
                                              <p:val>
                                                <p:strVal val="#ppt_x"/>
                                              </p:val>
                                            </p:tav>
                                          </p:tavLst>
                                        </p:anim>
                                        <p:anim calcmode="lin" valueType="num" p14:bounceEnd="56000">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14:presetBounceEnd="56000">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14:bounceEnd="56000">
                                          <p:cBhvr additive="base">
                                            <p:cTn id="33" dur="1000" fill="hold"/>
                                            <p:tgtEl>
                                              <p:spTgt spid="3">
                                                <p:txEl>
                                                  <p:pRg st="3" end="3"/>
                                                </p:txEl>
                                              </p:spTgt>
                                            </p:tgtEl>
                                            <p:attrNameLst>
                                              <p:attrName>ppt_x</p:attrName>
                                            </p:attrNameLst>
                                          </p:cBhvr>
                                          <p:tavLst>
                                            <p:tav tm="0">
                                              <p:val>
                                                <p:strVal val="0-#ppt_w/2"/>
                                              </p:val>
                                            </p:tav>
                                            <p:tav tm="100000">
                                              <p:val>
                                                <p:strVal val="#ppt_x"/>
                                              </p:val>
                                            </p:tav>
                                          </p:tavLst>
                                        </p:anim>
                                        <p:anim calcmode="lin" valueType="num" p14:bounceEnd="56000">
                                          <p:cBhvr additive="base">
                                            <p:cTn id="3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dirty="0" smtClean="0"/>
              <a:t>No ”</a:t>
            </a:r>
            <a:r>
              <a:rPr lang="sv-SE" dirty="0" err="1" smtClean="0"/>
              <a:t>political</a:t>
            </a:r>
            <a:r>
              <a:rPr lang="sv-SE" dirty="0" smtClean="0"/>
              <a:t> </a:t>
            </a:r>
            <a:r>
              <a:rPr lang="sv-SE" dirty="0" err="1" smtClean="0"/>
              <a:t>nobility</a:t>
            </a:r>
            <a:r>
              <a:rPr lang="sv-SE" dirty="0" smtClean="0"/>
              <a:t>”</a:t>
            </a:r>
          </a:p>
          <a:p>
            <a:r>
              <a:rPr lang="sv-SE" dirty="0" err="1" smtClean="0"/>
              <a:t>Recruitment</a:t>
            </a:r>
            <a:r>
              <a:rPr lang="sv-SE" dirty="0" smtClean="0"/>
              <a:t>: formal vs. </a:t>
            </a:r>
            <a:r>
              <a:rPr lang="sv-SE" dirty="0" err="1" smtClean="0"/>
              <a:t>informal</a:t>
            </a:r>
            <a:r>
              <a:rPr lang="sv-SE" dirty="0" smtClean="0"/>
              <a:t> </a:t>
            </a:r>
          </a:p>
          <a:p>
            <a:r>
              <a:rPr lang="sv-SE" dirty="0" err="1" smtClean="0"/>
              <a:t>Generic</a:t>
            </a:r>
            <a:r>
              <a:rPr lang="sv-SE" dirty="0" smtClean="0"/>
              <a:t> </a:t>
            </a:r>
            <a:r>
              <a:rPr lang="sv-SE" dirty="0" err="1" smtClean="0"/>
              <a:t>skills</a:t>
            </a:r>
            <a:r>
              <a:rPr lang="sv-SE" dirty="0" smtClean="0"/>
              <a:t> </a:t>
            </a:r>
            <a:r>
              <a:rPr lang="sv-SE" dirty="0" err="1" smtClean="0"/>
              <a:t>more</a:t>
            </a:r>
            <a:r>
              <a:rPr lang="sv-SE" dirty="0" smtClean="0"/>
              <a:t> </a:t>
            </a:r>
            <a:r>
              <a:rPr lang="sv-SE" dirty="0" err="1" smtClean="0"/>
              <a:t>important</a:t>
            </a:r>
            <a:r>
              <a:rPr lang="sv-SE" dirty="0" smtClean="0"/>
              <a:t> </a:t>
            </a:r>
            <a:r>
              <a:rPr lang="sv-SE" dirty="0" err="1" smtClean="0"/>
              <a:t>than</a:t>
            </a:r>
            <a:r>
              <a:rPr lang="sv-SE" dirty="0" smtClean="0"/>
              <a:t> </a:t>
            </a:r>
            <a:r>
              <a:rPr lang="sv-SE" dirty="0" err="1" smtClean="0"/>
              <a:t>content</a:t>
            </a:r>
            <a:endParaRPr lang="sv-SE" dirty="0" smtClean="0"/>
          </a:p>
          <a:p>
            <a:r>
              <a:rPr lang="sv-SE" dirty="0" smtClean="0"/>
              <a:t>The </a:t>
            </a:r>
            <a:r>
              <a:rPr lang="sv-SE" dirty="0" err="1" smtClean="0"/>
              <a:t>way</a:t>
            </a:r>
            <a:r>
              <a:rPr lang="sv-SE" dirty="0" smtClean="0"/>
              <a:t> </a:t>
            </a:r>
            <a:r>
              <a:rPr lang="sv-SE" dirty="0" err="1" smtClean="0"/>
              <a:t>out</a:t>
            </a:r>
            <a:r>
              <a:rPr lang="sv-SE" dirty="0" smtClean="0"/>
              <a:t> – from the ”golden </a:t>
            </a:r>
            <a:r>
              <a:rPr lang="sv-SE" dirty="0" err="1" smtClean="0"/>
              <a:t>cage</a:t>
            </a:r>
            <a:r>
              <a:rPr lang="sv-SE" dirty="0" smtClean="0"/>
              <a:t>” </a:t>
            </a:r>
          </a:p>
          <a:p>
            <a:r>
              <a:rPr lang="sv-SE" dirty="0" smtClean="0"/>
              <a:t>PR </a:t>
            </a:r>
            <a:r>
              <a:rPr lang="sv-SE" dirty="0" err="1" smtClean="0"/>
              <a:t>agencies</a:t>
            </a:r>
            <a:r>
              <a:rPr lang="sv-SE" dirty="0" smtClean="0"/>
              <a:t> as </a:t>
            </a:r>
            <a:r>
              <a:rPr lang="sv-SE" dirty="0" err="1" smtClean="0"/>
              <a:t>capital</a:t>
            </a:r>
            <a:r>
              <a:rPr lang="sv-SE" dirty="0" smtClean="0"/>
              <a:t> </a:t>
            </a:r>
            <a:r>
              <a:rPr lang="sv-SE" dirty="0" err="1" smtClean="0"/>
              <a:t>exchanges</a:t>
            </a:r>
            <a:endParaRPr lang="sv-SE" dirty="0" smtClean="0"/>
          </a:p>
          <a:p>
            <a:r>
              <a:rPr lang="sv-SE" dirty="0" smtClean="0"/>
              <a:t>PR as </a:t>
            </a:r>
            <a:r>
              <a:rPr lang="sv-SE" dirty="0" err="1" smtClean="0"/>
              <a:t>dirty</a:t>
            </a:r>
            <a:r>
              <a:rPr lang="sv-SE" dirty="0" smtClean="0"/>
              <a:t> and </a:t>
            </a:r>
            <a:r>
              <a:rPr lang="sv-SE" dirty="0" err="1" smtClean="0"/>
              <a:t>spineless</a:t>
            </a:r>
            <a:r>
              <a:rPr lang="sv-SE" dirty="0" smtClean="0"/>
              <a:t> </a:t>
            </a:r>
          </a:p>
          <a:p>
            <a:r>
              <a:rPr lang="sv-SE" dirty="0" smtClean="0"/>
              <a:t>No international </a:t>
            </a:r>
            <a:r>
              <a:rPr lang="sv-SE" dirty="0" err="1" smtClean="0"/>
              <a:t>trajectory</a:t>
            </a:r>
            <a:endParaRPr lang="sv-SE" dirty="0"/>
          </a:p>
        </p:txBody>
      </p:sp>
      <p:sp>
        <p:nvSpPr>
          <p:cNvPr id="2" name="Title 1"/>
          <p:cNvSpPr>
            <a:spLocks noGrp="1"/>
          </p:cNvSpPr>
          <p:nvPr>
            <p:ph type="title"/>
          </p:nvPr>
        </p:nvSpPr>
        <p:spPr/>
        <p:txBody>
          <a:bodyPr/>
          <a:lstStyle/>
          <a:p>
            <a:r>
              <a:rPr lang="sv-SE" dirty="0" smtClean="0"/>
              <a:t>The </a:t>
            </a:r>
            <a:r>
              <a:rPr lang="sv-SE" dirty="0" err="1" smtClean="0"/>
              <a:t>careers</a:t>
            </a:r>
            <a:endParaRPr lang="sv-SE" dirty="0"/>
          </a:p>
        </p:txBody>
      </p:sp>
    </p:spTree>
    <p:extLst>
      <p:ext uri="{BB962C8B-B14F-4D97-AF65-F5344CB8AC3E}">
        <p14:creationId xmlns:p14="http://schemas.microsoft.com/office/powerpoint/2010/main" val="3609333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14:presetBounceEnd="56000">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14:bounceEnd="56000">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56000">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14:presetBounceEnd="56000">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14:bounceEnd="56000">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56000">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14:presetBounceEnd="56000">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14:bounceEnd="56000">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56000">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14:presetBounceEnd="56000">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14:bounceEnd="56000">
                                          <p:cBhvr additive="base">
                                            <p:cTn id="28" dur="1000" fill="hold"/>
                                            <p:tgtEl>
                                              <p:spTgt spid="3">
                                                <p:txEl>
                                                  <p:pRg st="3" end="3"/>
                                                </p:txEl>
                                              </p:spTgt>
                                            </p:tgtEl>
                                            <p:attrNameLst>
                                              <p:attrName>ppt_x</p:attrName>
                                            </p:attrNameLst>
                                          </p:cBhvr>
                                          <p:tavLst>
                                            <p:tav tm="0">
                                              <p:val>
                                                <p:strVal val="0-#ppt_w/2"/>
                                              </p:val>
                                            </p:tav>
                                            <p:tav tm="100000">
                                              <p:val>
                                                <p:strVal val="#ppt_x"/>
                                              </p:val>
                                            </p:tav>
                                          </p:tavLst>
                                        </p:anim>
                                        <p:anim calcmode="lin" valueType="num" p14:bounceEnd="56000">
                                          <p:cBhvr additive="base">
                                            <p:cTn id="29"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14:presetBounceEnd="56000">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14:bounceEnd="56000">
                                          <p:cBhvr additive="base">
                                            <p:cTn id="33" dur="1000" fill="hold"/>
                                            <p:tgtEl>
                                              <p:spTgt spid="3">
                                                <p:txEl>
                                                  <p:pRg st="4" end="4"/>
                                                </p:txEl>
                                              </p:spTgt>
                                            </p:tgtEl>
                                            <p:attrNameLst>
                                              <p:attrName>ppt_x</p:attrName>
                                            </p:attrNameLst>
                                          </p:cBhvr>
                                          <p:tavLst>
                                            <p:tav tm="0">
                                              <p:val>
                                                <p:strVal val="0-#ppt_w/2"/>
                                              </p:val>
                                            </p:tav>
                                            <p:tav tm="100000">
                                              <p:val>
                                                <p:strVal val="#ppt_x"/>
                                              </p:val>
                                            </p:tav>
                                          </p:tavLst>
                                        </p:anim>
                                        <p:anim calcmode="lin" valueType="num" p14:bounceEnd="56000">
                                          <p:cBhvr additive="base">
                                            <p:cTn id="3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6000"/>
                                </p:stCondLst>
                                <p:childTnLst>
                                  <p:par>
                                    <p:cTn id="36" presetID="2" presetClass="entr" presetSubtype="8" fill="hold" nodeType="afterEffect" p14:presetBounceEnd="56000">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14:bounceEnd="56000">
                                          <p:cBhvr additive="base">
                                            <p:cTn id="38" dur="1000" fill="hold"/>
                                            <p:tgtEl>
                                              <p:spTgt spid="3">
                                                <p:txEl>
                                                  <p:pRg st="5" end="5"/>
                                                </p:txEl>
                                              </p:spTgt>
                                            </p:tgtEl>
                                            <p:attrNameLst>
                                              <p:attrName>ppt_x</p:attrName>
                                            </p:attrNameLst>
                                          </p:cBhvr>
                                          <p:tavLst>
                                            <p:tav tm="0">
                                              <p:val>
                                                <p:strVal val="0-#ppt_w/2"/>
                                              </p:val>
                                            </p:tav>
                                            <p:tav tm="100000">
                                              <p:val>
                                                <p:strVal val="#ppt_x"/>
                                              </p:val>
                                            </p:tav>
                                          </p:tavLst>
                                        </p:anim>
                                        <p:anim calcmode="lin" valueType="num" p14:bounceEnd="56000">
                                          <p:cBhvr additive="base">
                                            <p:cTn id="39"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0" fill="hold">
                                <p:stCondLst>
                                  <p:cond delay="7000"/>
                                </p:stCondLst>
                                <p:childTnLst>
                                  <p:par>
                                    <p:cTn id="41" presetID="2" presetClass="entr" presetSubtype="8" fill="hold" nodeType="afterEffect" p14:presetBounceEnd="56000">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14:bounceEnd="56000">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14:bounceEnd="56000">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2" presetClass="entr" presetSubtype="8"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2" presetClass="entr" presetSubtype="8"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6000"/>
                                </p:stCondLst>
                                <p:childTnLst>
                                  <p:par>
                                    <p:cTn id="36" presetID="2" presetClass="entr" presetSubtype="8"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9"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0" fill="hold">
                                <p:stCondLst>
                                  <p:cond delay="7000"/>
                                </p:stCondLst>
                                <p:childTnLst>
                                  <p:par>
                                    <p:cTn id="41" presetID="2" presetClass="entr" presetSubtype="8"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v-SE" dirty="0" smtClean="0"/>
              <a:t>The ”Almedalen </a:t>
            </a:r>
            <a:r>
              <a:rPr lang="sv-SE" dirty="0" err="1" smtClean="0"/>
              <a:t>week”in</a:t>
            </a:r>
            <a:r>
              <a:rPr lang="sv-SE" dirty="0" smtClean="0"/>
              <a:t> Visby as a </a:t>
            </a:r>
            <a:r>
              <a:rPr lang="sv-SE" dirty="0" err="1" smtClean="0"/>
              <a:t>trade</a:t>
            </a:r>
            <a:r>
              <a:rPr lang="sv-SE" dirty="0" smtClean="0"/>
              <a:t> fair (and a ritual)</a:t>
            </a:r>
          </a:p>
          <a:p>
            <a:r>
              <a:rPr lang="sv-SE" dirty="0" smtClean="0"/>
              <a:t>Hacks and </a:t>
            </a:r>
            <a:r>
              <a:rPr lang="sv-SE" dirty="0" err="1" smtClean="0"/>
              <a:t>Wonks</a:t>
            </a:r>
            <a:endParaRPr lang="sv-SE" dirty="0" smtClean="0"/>
          </a:p>
          <a:p>
            <a:r>
              <a:rPr lang="sv-SE" dirty="0" err="1" smtClean="0"/>
              <a:t>Complex</a:t>
            </a:r>
            <a:r>
              <a:rPr lang="sv-SE" dirty="0" smtClean="0"/>
              <a:t> </a:t>
            </a:r>
            <a:r>
              <a:rPr lang="sv-SE" dirty="0" err="1" smtClean="0"/>
              <a:t>loyalties</a:t>
            </a:r>
            <a:r>
              <a:rPr lang="sv-SE" dirty="0" smtClean="0"/>
              <a:t>: person, </a:t>
            </a:r>
            <a:r>
              <a:rPr lang="sv-SE" dirty="0" err="1" smtClean="0"/>
              <a:t>organization</a:t>
            </a:r>
            <a:r>
              <a:rPr lang="sv-SE" dirty="0" smtClean="0"/>
              <a:t>, cause</a:t>
            </a:r>
          </a:p>
        </p:txBody>
      </p:sp>
      <p:sp>
        <p:nvSpPr>
          <p:cNvPr id="2" name="Title 1"/>
          <p:cNvSpPr>
            <a:spLocks noGrp="1"/>
          </p:cNvSpPr>
          <p:nvPr>
            <p:ph type="title"/>
          </p:nvPr>
        </p:nvSpPr>
        <p:spPr/>
        <p:txBody>
          <a:bodyPr/>
          <a:lstStyle/>
          <a:p>
            <a:r>
              <a:rPr lang="sv-SE" dirty="0" smtClean="0"/>
              <a:t>The </a:t>
            </a:r>
            <a:r>
              <a:rPr lang="sv-SE" dirty="0" err="1" smtClean="0"/>
              <a:t>culture</a:t>
            </a:r>
            <a:endParaRPr lang="sv-SE" dirty="0"/>
          </a:p>
        </p:txBody>
      </p:sp>
    </p:spTree>
    <p:extLst>
      <p:ext uri="{BB962C8B-B14F-4D97-AF65-F5344CB8AC3E}">
        <p14:creationId xmlns:p14="http://schemas.microsoft.com/office/powerpoint/2010/main" val="75997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14:presetBounceEnd="21000">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14:bounceEnd="21000">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21000">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14:presetBounceEnd="21000">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14:bounceEnd="21000">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21000">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14:presetBounceEnd="21000">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14:bounceEnd="21000">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14:bounceEnd="21000">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bunden">
  <a:themeElements>
    <a:clrScheme name="Inbunden">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Inbunden">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nbunden">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TotalTime>
  <Words>2262</Words>
  <Application>Microsoft Office PowerPoint</Application>
  <PresentationFormat>Bildspel på skärmen (4:3)</PresentationFormat>
  <Paragraphs>156</Paragraphs>
  <Slides>12</Slides>
  <Notes>12</Notes>
  <HiddenSlides>2</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Inbunden</vt:lpstr>
      <vt:lpstr>SUBTERRANEAN POLITICS: THE WORLD AND WORK OF POLICY PROFESSIONALS  </vt:lpstr>
      <vt:lpstr>Policy professionals</vt:lpstr>
      <vt:lpstr>What do we want to know?</vt:lpstr>
      <vt:lpstr>The Swedish project</vt:lpstr>
      <vt:lpstr>New project:  ”Subterranean politics”</vt:lpstr>
      <vt:lpstr>The occupational role</vt:lpstr>
      <vt:lpstr>The occupational role</vt:lpstr>
      <vt:lpstr>The careers</vt:lpstr>
      <vt:lpstr>The culture</vt:lpstr>
      <vt:lpstr>The accountability problem</vt:lpstr>
      <vt:lpstr>Democracy?</vt:lpstr>
      <vt:lpstr>Democracy?</vt:lpstr>
    </vt:vector>
  </TitlesOfParts>
  <Company>Stockholms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Makt utan mandat: De policyprofessionella i svensk politik</dc:title>
  <dc:creator>stsva</dc:creator>
  <cp:lastModifiedBy>Stefan Svallfors</cp:lastModifiedBy>
  <cp:revision>113</cp:revision>
  <cp:lastPrinted>2016-03-15T10:06:30Z</cp:lastPrinted>
  <dcterms:created xsi:type="dcterms:W3CDTF">2014-10-01T08:12:45Z</dcterms:created>
  <dcterms:modified xsi:type="dcterms:W3CDTF">2016-03-15T12:53:20Z</dcterms:modified>
</cp:coreProperties>
</file>